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0" r:id="rId25"/>
    <p:sldId id="278"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77E10B-C809-4678-AAD5-C533F9D5B2EC}" type="datetimeFigureOut">
              <a:rPr lang="en-US" smtClean="0"/>
              <a:pPr/>
              <a:t>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6ED818-82F8-4C5D-8300-F644C5285E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7E10B-C809-4678-AAD5-C533F9D5B2EC}" type="datetimeFigureOut">
              <a:rPr lang="en-US" smtClean="0"/>
              <a:pPr/>
              <a:t>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6ED818-82F8-4C5D-8300-F644C5285E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7E10B-C809-4678-AAD5-C533F9D5B2EC}" type="datetimeFigureOut">
              <a:rPr lang="en-US" smtClean="0"/>
              <a:pPr/>
              <a:t>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6ED818-82F8-4C5D-8300-F644C5285E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7E10B-C809-4678-AAD5-C533F9D5B2EC}" type="datetimeFigureOut">
              <a:rPr lang="en-US" smtClean="0"/>
              <a:pPr/>
              <a:t>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6ED818-82F8-4C5D-8300-F644C5285E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77E10B-C809-4678-AAD5-C533F9D5B2EC}" type="datetimeFigureOut">
              <a:rPr lang="en-US" smtClean="0"/>
              <a:pPr/>
              <a:t>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6ED818-82F8-4C5D-8300-F644C5285E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77E10B-C809-4678-AAD5-C533F9D5B2EC}" type="datetimeFigureOut">
              <a:rPr lang="en-US" smtClean="0"/>
              <a:pPr/>
              <a:t>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6ED818-82F8-4C5D-8300-F644C5285E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77E10B-C809-4678-AAD5-C533F9D5B2EC}" type="datetimeFigureOut">
              <a:rPr lang="en-US" smtClean="0"/>
              <a:pPr/>
              <a:t>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6ED818-82F8-4C5D-8300-F644C5285E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77E10B-C809-4678-AAD5-C533F9D5B2EC}" type="datetimeFigureOut">
              <a:rPr lang="en-US" smtClean="0"/>
              <a:pPr/>
              <a:t>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6ED818-82F8-4C5D-8300-F644C5285E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77E10B-C809-4678-AAD5-C533F9D5B2EC}" type="datetimeFigureOut">
              <a:rPr lang="en-US" smtClean="0"/>
              <a:pPr/>
              <a:t>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6ED818-82F8-4C5D-8300-F644C5285E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77E10B-C809-4678-AAD5-C533F9D5B2EC}" type="datetimeFigureOut">
              <a:rPr lang="en-US" smtClean="0"/>
              <a:pPr/>
              <a:t>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6ED818-82F8-4C5D-8300-F644C5285E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77E10B-C809-4678-AAD5-C533F9D5B2EC}" type="datetimeFigureOut">
              <a:rPr lang="en-US" smtClean="0"/>
              <a:pPr/>
              <a:t>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6ED818-82F8-4C5D-8300-F644C5285E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7E10B-C809-4678-AAD5-C533F9D5B2EC}" type="datetimeFigureOut">
              <a:rPr lang="en-US" smtClean="0"/>
              <a:pPr/>
              <a:t>2/15/2021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6ED818-82F8-4C5D-8300-F644C5285E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Data Structures and Algorithms Analysis</a:t>
            </a:r>
            <a:br>
              <a:rPr lang="en-US" b="1" dirty="0"/>
            </a:br>
            <a:endParaRPr lang="en-US" dirty="0"/>
          </a:p>
        </p:txBody>
      </p:sp>
      <p:sp>
        <p:nvSpPr>
          <p:cNvPr id="3" name="Subtitle 2"/>
          <p:cNvSpPr>
            <a:spLocks noGrp="1"/>
          </p:cNvSpPr>
          <p:nvPr>
            <p:ph type="subTitle" idx="1"/>
          </p:nvPr>
        </p:nvSpPr>
        <p:spPr/>
        <p:txBody>
          <a:bodyPr/>
          <a:lstStyle/>
          <a:p>
            <a:r>
              <a:rPr lang="en-US" dirty="0"/>
              <a:t>Introduction to Data Structures and Algorithms Analysis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an algorithm..</a:t>
            </a:r>
            <a:endParaRPr lang="en-US" dirty="0"/>
          </a:p>
        </p:txBody>
      </p:sp>
      <p:sp>
        <p:nvSpPr>
          <p:cNvPr id="3" name="Content Placeholder 2"/>
          <p:cNvSpPr>
            <a:spLocks noGrp="1"/>
          </p:cNvSpPr>
          <p:nvPr>
            <p:ph idx="1"/>
          </p:nvPr>
        </p:nvSpPr>
        <p:spPr/>
        <p:txBody>
          <a:bodyPr>
            <a:normAutofit fontScale="92500" lnSpcReduction="20000"/>
          </a:bodyPr>
          <a:lstStyle/>
          <a:p>
            <a:pPr lvl="0"/>
            <a:r>
              <a:rPr lang="en-US" b="1" dirty="0"/>
              <a:t>Completeness</a:t>
            </a:r>
            <a:r>
              <a:rPr lang="en-US" dirty="0"/>
              <a:t>: It must solve the problem completely.</a:t>
            </a:r>
          </a:p>
          <a:p>
            <a:pPr lvl="0"/>
            <a:r>
              <a:rPr lang="en-US" b="1" dirty="0"/>
              <a:t>Effectiveness</a:t>
            </a:r>
            <a:r>
              <a:rPr lang="en-US" dirty="0"/>
              <a:t>: It must be possible to perform each step exactly and in a finite amount of time.</a:t>
            </a:r>
          </a:p>
          <a:p>
            <a:pPr lvl="0"/>
            <a:r>
              <a:rPr lang="en-US" b="1" dirty="0"/>
              <a:t>Efficiency</a:t>
            </a:r>
            <a:r>
              <a:rPr lang="en-US" dirty="0"/>
              <a:t>: It must solve with the least amount of computational resources such as time and space.</a:t>
            </a:r>
          </a:p>
          <a:p>
            <a:pPr lvl="0"/>
            <a:r>
              <a:rPr lang="en-US" b="1" dirty="0"/>
              <a:t>Generality</a:t>
            </a:r>
            <a:r>
              <a:rPr lang="en-US" dirty="0"/>
              <a:t>: Algorithm should be valid on all possible inputs.</a:t>
            </a:r>
          </a:p>
          <a:p>
            <a:pPr lvl="0"/>
            <a:r>
              <a:rPr lang="en-US" b="1" dirty="0" err="1"/>
              <a:t>Input</a:t>
            </a:r>
            <a:r>
              <a:rPr lang="en-US" dirty="0" err="1"/>
              <a:t>/</a:t>
            </a:r>
            <a:r>
              <a:rPr lang="en-US" b="1" dirty="0" err="1"/>
              <a:t>Output</a:t>
            </a:r>
            <a:r>
              <a:rPr lang="en-US" dirty="0"/>
              <a:t>: There must be a specified number of input values, and one or more result values.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 Analysis Concepts</a:t>
            </a:r>
          </a:p>
        </p:txBody>
      </p:sp>
      <p:sp>
        <p:nvSpPr>
          <p:cNvPr id="3" name="Content Placeholder 2"/>
          <p:cNvSpPr>
            <a:spLocks noGrp="1"/>
          </p:cNvSpPr>
          <p:nvPr>
            <p:ph idx="1"/>
          </p:nvPr>
        </p:nvSpPr>
        <p:spPr/>
        <p:txBody>
          <a:bodyPr>
            <a:normAutofit fontScale="70000" lnSpcReduction="20000"/>
          </a:bodyPr>
          <a:lstStyle/>
          <a:p>
            <a:r>
              <a:rPr lang="en-US" dirty="0"/>
              <a:t>Algorithm analysis refers to the process of determining </a:t>
            </a:r>
            <a:r>
              <a:rPr lang="en-US" dirty="0" smtClean="0"/>
              <a:t>resource requirement of an algorithm.</a:t>
            </a:r>
          </a:p>
          <a:p>
            <a:r>
              <a:rPr lang="en-US" dirty="0"/>
              <a:t>The main resources are:</a:t>
            </a:r>
          </a:p>
          <a:p>
            <a:pPr lvl="1"/>
            <a:r>
              <a:rPr lang="en-US" dirty="0"/>
              <a:t>Running Time</a:t>
            </a:r>
          </a:p>
          <a:p>
            <a:pPr lvl="1"/>
            <a:r>
              <a:rPr lang="en-US" dirty="0"/>
              <a:t>Memory Usage</a:t>
            </a:r>
          </a:p>
          <a:p>
            <a:pPr lvl="1"/>
            <a:r>
              <a:rPr lang="en-US" dirty="0"/>
              <a:t>Communication </a:t>
            </a:r>
            <a:r>
              <a:rPr lang="en-US" dirty="0" smtClean="0"/>
              <a:t>Bandwidth</a:t>
            </a:r>
          </a:p>
          <a:p>
            <a:r>
              <a:rPr lang="en-US" dirty="0"/>
              <a:t>Running time is usually treated as the most important since computational time is the most precious resource in most problem domains</a:t>
            </a:r>
            <a:r>
              <a:rPr lang="en-US" dirty="0" smtClean="0"/>
              <a:t>.</a:t>
            </a:r>
          </a:p>
          <a:p>
            <a:r>
              <a:rPr lang="en-US" dirty="0"/>
              <a:t>There are two approaches to measure the efficiency of algorithms:</a:t>
            </a:r>
          </a:p>
          <a:p>
            <a:pPr lvl="1"/>
            <a:r>
              <a:rPr lang="en-US" dirty="0"/>
              <a:t>Empirical: Programming competing algorithms and trying them on different instances.</a:t>
            </a:r>
          </a:p>
          <a:p>
            <a:pPr lvl="1"/>
            <a:r>
              <a:rPr lang="en-US" dirty="0"/>
              <a:t>Theoretical: Determining the quantity of resources required mathematically (Execution time, memory space, etc.) needed by each algorithm.</a:t>
            </a:r>
          </a:p>
          <a:p>
            <a:pPr lvl="1"/>
            <a:endParaRPr lang="en-US" dirty="0"/>
          </a:p>
          <a:p>
            <a:pPr lvl="1"/>
            <a:endParaRPr lang="en-US" dirty="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Algorithm Analysis Concepts..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It is </a:t>
            </a:r>
            <a:r>
              <a:rPr lang="en-US" dirty="0"/>
              <a:t>difficult to use actual clock-time as a consistent measure of an algorithm’s </a:t>
            </a:r>
            <a:r>
              <a:rPr lang="en-US" dirty="0" smtClean="0"/>
              <a:t>efficiency as clock-time </a:t>
            </a:r>
            <a:r>
              <a:rPr lang="en-US" dirty="0"/>
              <a:t>can vary based on many things. </a:t>
            </a:r>
          </a:p>
          <a:p>
            <a:pPr lvl="1"/>
            <a:r>
              <a:rPr lang="en-US" dirty="0"/>
              <a:t>Specific processor speed</a:t>
            </a:r>
          </a:p>
          <a:p>
            <a:pPr lvl="1"/>
            <a:r>
              <a:rPr lang="en-US" dirty="0"/>
              <a:t>Current processor load</a:t>
            </a:r>
          </a:p>
          <a:p>
            <a:pPr lvl="1"/>
            <a:r>
              <a:rPr lang="en-US" dirty="0"/>
              <a:t>Specific data for a particular run of the program</a:t>
            </a:r>
          </a:p>
          <a:p>
            <a:pPr lvl="2"/>
            <a:r>
              <a:rPr lang="en-US" dirty="0"/>
              <a:t>Input Size</a:t>
            </a:r>
          </a:p>
          <a:p>
            <a:pPr lvl="2"/>
            <a:r>
              <a:rPr lang="en-US" dirty="0"/>
              <a:t>Input Properties</a:t>
            </a:r>
          </a:p>
          <a:p>
            <a:pPr lvl="1"/>
            <a:r>
              <a:rPr lang="en-US" dirty="0"/>
              <a:t>Operating </a:t>
            </a:r>
            <a:r>
              <a:rPr lang="en-US" dirty="0" smtClean="0"/>
              <a:t>Environment</a:t>
            </a:r>
          </a:p>
          <a:p>
            <a:r>
              <a:rPr lang="en-US" dirty="0" smtClean="0"/>
              <a:t>Technique</a:t>
            </a:r>
          </a:p>
          <a:p>
            <a:pPr lvl="1"/>
            <a:r>
              <a:rPr lang="en-US" dirty="0" smtClean="0"/>
              <a:t>Analyze the number of operations required  based on input size</a:t>
            </a:r>
            <a:endParaRPr lang="en-US" dirty="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Complexity </a:t>
            </a:r>
            <a:r>
              <a:rPr lang="en-US" b="1" dirty="0" smtClean="0"/>
              <a:t>Analysis</a:t>
            </a:r>
            <a:endParaRPr lang="en-US" dirty="0"/>
          </a:p>
        </p:txBody>
      </p:sp>
      <p:sp>
        <p:nvSpPr>
          <p:cNvPr id="3" name="Content Placeholder 2"/>
          <p:cNvSpPr>
            <a:spLocks noGrp="1"/>
          </p:cNvSpPr>
          <p:nvPr>
            <p:ph idx="1"/>
          </p:nvPr>
        </p:nvSpPr>
        <p:spPr/>
        <p:txBody>
          <a:bodyPr>
            <a:normAutofit fontScale="77500" lnSpcReduction="20000"/>
          </a:bodyPr>
          <a:lstStyle/>
          <a:p>
            <a:r>
              <a:rPr lang="en-US" dirty="0"/>
              <a:t>Complexity Analysis is the systematic study of the cost of computation, measured either in time units or in operations performed, or in the amount of storage space required.</a:t>
            </a:r>
          </a:p>
          <a:p>
            <a:r>
              <a:rPr lang="en-US" dirty="0"/>
              <a:t> </a:t>
            </a:r>
            <a:r>
              <a:rPr lang="en-US" dirty="0" smtClean="0"/>
              <a:t>The </a:t>
            </a:r>
            <a:r>
              <a:rPr lang="en-US" dirty="0"/>
              <a:t>goal is to have a meaningful measure that permits comparison of algorithms independent of operating platform.</a:t>
            </a:r>
          </a:p>
          <a:p>
            <a:r>
              <a:rPr lang="en-US" dirty="0"/>
              <a:t>There are two things to consider:</a:t>
            </a:r>
          </a:p>
          <a:p>
            <a:pPr lvl="1"/>
            <a:r>
              <a:rPr lang="en-US" b="1" dirty="0"/>
              <a:t>Time Complexity</a:t>
            </a:r>
            <a:r>
              <a:rPr lang="en-US" dirty="0"/>
              <a:t>: Determine the approximate number of operations required to solve a problem of size n.</a:t>
            </a:r>
          </a:p>
          <a:p>
            <a:pPr lvl="1"/>
            <a:r>
              <a:rPr lang="en-US" b="1" dirty="0"/>
              <a:t>Space Complexity:</a:t>
            </a:r>
            <a:r>
              <a:rPr lang="en-US" dirty="0"/>
              <a:t> Determine the approximate memory required to solve a problem of size n.        </a:t>
            </a:r>
            <a:endParaRPr lang="en-US" dirty="0" smtClean="0"/>
          </a:p>
          <a:p>
            <a:pPr lvl="1">
              <a:buNone/>
            </a:pPr>
            <a:r>
              <a:rPr lang="en-US" dirty="0" smtClean="0"/>
              <a:t>     </a:t>
            </a:r>
            <a:endParaRPr lang="en-US" dirty="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Complexity analysis..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Complexity analysis involves two distinct phases:</a:t>
            </a:r>
          </a:p>
          <a:p>
            <a:pPr lvl="1"/>
            <a:r>
              <a:rPr lang="en-US" b="1" dirty="0" smtClean="0"/>
              <a:t>Algorithm Analysis</a:t>
            </a:r>
            <a:r>
              <a:rPr lang="en-US" dirty="0" smtClean="0"/>
              <a:t>: Analysis of the algorithm or data structure to produce a function T (n) that describes the algorithm in terms of the operations performed in order to measure the complexity of the algorithm.</a:t>
            </a:r>
          </a:p>
          <a:p>
            <a:pPr lvl="0"/>
            <a:r>
              <a:rPr lang="en-US" b="1" dirty="0" smtClean="0"/>
              <a:t>Order of Magnitude Analysis</a:t>
            </a:r>
            <a:r>
              <a:rPr lang="en-US" dirty="0" smtClean="0"/>
              <a:t>: Analysis of the function T (n) to determine the general complexity category to which it belongs.</a:t>
            </a:r>
          </a:p>
          <a:p>
            <a:r>
              <a:rPr lang="en-US" dirty="0" smtClean="0"/>
              <a:t>There is no generally accepted set of rules for algorithm analysis. However, an exact count of operations is commonly used.</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Analysis </a:t>
            </a:r>
            <a:r>
              <a:rPr lang="en-US" b="1" dirty="0" smtClean="0"/>
              <a:t>Rules</a:t>
            </a:r>
            <a:endParaRPr lang="en-US" dirty="0"/>
          </a:p>
        </p:txBody>
      </p:sp>
      <p:sp>
        <p:nvSpPr>
          <p:cNvPr id="3" name="Content Placeholder 2"/>
          <p:cNvSpPr>
            <a:spLocks noGrp="1"/>
          </p:cNvSpPr>
          <p:nvPr>
            <p:ph idx="1"/>
          </p:nvPr>
        </p:nvSpPr>
        <p:spPr/>
        <p:txBody>
          <a:bodyPr>
            <a:normAutofit fontScale="77500" lnSpcReduction="20000"/>
          </a:bodyPr>
          <a:lstStyle/>
          <a:p>
            <a:r>
              <a:rPr lang="en-US" dirty="0"/>
              <a:t>We assume an arbitrary time unit( </a:t>
            </a:r>
            <a:r>
              <a:rPr lang="en-US" dirty="0" err="1"/>
              <a:t>eg</a:t>
            </a:r>
            <a:r>
              <a:rPr lang="en-US" dirty="0"/>
              <a:t> 1 </a:t>
            </a:r>
            <a:r>
              <a:rPr lang="en-US" dirty="0" err="1"/>
              <a:t>cpu</a:t>
            </a:r>
            <a:r>
              <a:rPr lang="en-US" dirty="0"/>
              <a:t> time= 1 micro sec=10</a:t>
            </a:r>
            <a:r>
              <a:rPr lang="en-US" baseline="30000" dirty="0"/>
              <a:t>-6 </a:t>
            </a:r>
            <a:r>
              <a:rPr lang="en-US" baseline="-25000" dirty="0"/>
              <a:t>sec </a:t>
            </a:r>
            <a:r>
              <a:rPr lang="en-US" dirty="0"/>
              <a:t>or 1 memory space unit= 1byte=8 bit).</a:t>
            </a:r>
          </a:p>
          <a:p>
            <a:pPr lvl="0"/>
            <a:r>
              <a:rPr lang="en-US" dirty="0"/>
              <a:t>Execution of one of the following operations takes time 1:</a:t>
            </a:r>
          </a:p>
          <a:p>
            <a:pPr lvl="1"/>
            <a:r>
              <a:rPr lang="en-US" dirty="0"/>
              <a:t>Assignment Operation</a:t>
            </a:r>
          </a:p>
          <a:p>
            <a:pPr lvl="1"/>
            <a:r>
              <a:rPr lang="en-US" dirty="0"/>
              <a:t>Single </a:t>
            </a:r>
            <a:r>
              <a:rPr lang="en-US" dirty="0" err="1"/>
              <a:t>Input/Output</a:t>
            </a:r>
            <a:r>
              <a:rPr lang="en-US" dirty="0"/>
              <a:t> Operation</a:t>
            </a:r>
          </a:p>
          <a:p>
            <a:pPr lvl="1"/>
            <a:r>
              <a:rPr lang="en-US" dirty="0"/>
              <a:t>Single Boolean Operations</a:t>
            </a:r>
          </a:p>
          <a:p>
            <a:pPr lvl="1"/>
            <a:r>
              <a:rPr lang="en-US" dirty="0"/>
              <a:t>Single Arithmetic Operations</a:t>
            </a:r>
          </a:p>
          <a:p>
            <a:pPr lvl="1"/>
            <a:r>
              <a:rPr lang="en-US" dirty="0"/>
              <a:t>Function Return</a:t>
            </a:r>
          </a:p>
          <a:p>
            <a:pPr lvl="0"/>
            <a:r>
              <a:rPr lang="en-US" dirty="0"/>
              <a:t>Running time of a selection statement (if, switch) is the time for the condition evaluation + the maximum of the running times for the individual clauses in the selection.</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Analysis Rules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t>Loops: Running time for a loop is equal to the running time for the statements inside the loop * number of iterations. </a:t>
            </a:r>
          </a:p>
          <a:p>
            <a:pPr lvl="1"/>
            <a:r>
              <a:rPr lang="en-US" dirty="0"/>
              <a:t>The total running time of a statement inside a group of nested loops is the running time of the statements multiplied by the product of the sizes of all the loops.</a:t>
            </a:r>
          </a:p>
          <a:p>
            <a:pPr lvl="1"/>
            <a:r>
              <a:rPr lang="en-US" dirty="0"/>
              <a:t>For nested loops, analyze inside out.</a:t>
            </a:r>
          </a:p>
          <a:p>
            <a:pPr lvl="1"/>
            <a:r>
              <a:rPr lang="en-US" dirty="0"/>
              <a:t>Always assume that the loop executes the maximum number of iterations possible.</a:t>
            </a:r>
          </a:p>
          <a:p>
            <a:pPr lvl="0"/>
            <a:r>
              <a:rPr lang="en-US" dirty="0"/>
              <a:t>Running time of a function call is 1 for setup + the time for any parameter calculations + the time required for the execution of the function body.</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Example 1</a:t>
            </a:r>
            <a:endParaRPr lang="en-US" dirty="0"/>
          </a:p>
        </p:txBody>
      </p:sp>
      <p:sp>
        <p:nvSpPr>
          <p:cNvPr id="5" name="Content Placeholder 4"/>
          <p:cNvSpPr>
            <a:spLocks noGrp="1"/>
          </p:cNvSpPr>
          <p:nvPr>
            <p:ph sz="half" idx="1"/>
          </p:nvPr>
        </p:nvSpPr>
        <p:spPr>
          <a:xfrm>
            <a:off x="457200" y="1600200"/>
            <a:ext cx="4800600" cy="4525963"/>
          </a:xfrm>
        </p:spPr>
        <p:txBody>
          <a:bodyPr>
            <a:normAutofit fontScale="55000" lnSpcReduction="20000"/>
          </a:bodyPr>
          <a:lstStyle/>
          <a:p>
            <a:pPr>
              <a:buNone/>
            </a:pPr>
            <a:r>
              <a:rPr lang="en-US" sz="4000" dirty="0" err="1" smtClean="0">
                <a:latin typeface="Courier New" pitchFamily="49" charset="0"/>
                <a:cs typeface="Courier New" pitchFamily="49" charset="0"/>
              </a:rPr>
              <a:t>int</a:t>
            </a:r>
            <a:r>
              <a:rPr lang="en-US" sz="4000" dirty="0" smtClean="0">
                <a:latin typeface="Courier New" pitchFamily="49" charset="0"/>
                <a:cs typeface="Courier New" pitchFamily="49" charset="0"/>
              </a:rPr>
              <a:t> </a:t>
            </a:r>
            <a:r>
              <a:rPr lang="en-US" sz="4000" dirty="0">
                <a:latin typeface="Courier New" pitchFamily="49" charset="0"/>
                <a:cs typeface="Courier New" pitchFamily="49" charset="0"/>
              </a:rPr>
              <a:t>count</a:t>
            </a:r>
            <a:r>
              <a:rPr lang="en-US" sz="4000" dirty="0" smtClean="0">
                <a:latin typeface="Courier New" pitchFamily="49" charset="0"/>
                <a:cs typeface="Courier New" pitchFamily="49" charset="0"/>
              </a:rPr>
              <a:t>()</a:t>
            </a:r>
          </a:p>
          <a:p>
            <a:pPr>
              <a:buNone/>
            </a:pPr>
            <a:r>
              <a:rPr lang="en-US" sz="4000" dirty="0" smtClean="0">
                <a:latin typeface="Courier New" pitchFamily="49" charset="0"/>
                <a:cs typeface="Courier New" pitchFamily="49" charset="0"/>
              </a:rPr>
              <a:t>{ </a:t>
            </a:r>
            <a:endParaRPr lang="en-US" sz="4000" dirty="0">
              <a:latin typeface="Courier New" pitchFamily="49" charset="0"/>
              <a:cs typeface="Courier New" pitchFamily="49" charset="0"/>
            </a:endParaRPr>
          </a:p>
          <a:p>
            <a:pPr>
              <a:buNone/>
            </a:pPr>
            <a:r>
              <a:rPr lang="en-US" sz="4000" dirty="0" err="1" smtClean="0">
                <a:latin typeface="Courier New" pitchFamily="49" charset="0"/>
                <a:cs typeface="Courier New" pitchFamily="49" charset="0"/>
              </a:rPr>
              <a:t>int</a:t>
            </a:r>
            <a:r>
              <a:rPr lang="en-US" sz="4000" dirty="0" smtClean="0">
                <a:latin typeface="Courier New" pitchFamily="49" charset="0"/>
                <a:cs typeface="Courier New" pitchFamily="49" charset="0"/>
              </a:rPr>
              <a:t> </a:t>
            </a:r>
            <a:r>
              <a:rPr lang="en-US" sz="4000" dirty="0">
                <a:latin typeface="Courier New" pitchFamily="49" charset="0"/>
                <a:cs typeface="Courier New" pitchFamily="49" charset="0"/>
              </a:rPr>
              <a:t>k=0; </a:t>
            </a:r>
          </a:p>
          <a:p>
            <a:pPr>
              <a:buNone/>
            </a:pPr>
            <a:r>
              <a:rPr lang="en-US" sz="4000" dirty="0" err="1" smtClean="0">
                <a:latin typeface="Courier New" pitchFamily="49" charset="0"/>
                <a:cs typeface="Courier New" pitchFamily="49" charset="0"/>
              </a:rPr>
              <a:t>cout</a:t>
            </a:r>
            <a:r>
              <a:rPr lang="en-US" sz="4000" dirty="0" smtClean="0">
                <a:latin typeface="Courier New" pitchFamily="49" charset="0"/>
                <a:cs typeface="Courier New" pitchFamily="49" charset="0"/>
              </a:rPr>
              <a:t>&lt;&lt;“</a:t>
            </a:r>
            <a:r>
              <a:rPr lang="en-US" sz="4000" dirty="0">
                <a:latin typeface="Courier New" pitchFamily="49" charset="0"/>
                <a:cs typeface="Courier New" pitchFamily="49" charset="0"/>
              </a:rPr>
              <a:t>Enter </a:t>
            </a:r>
            <a:r>
              <a:rPr lang="en-US" sz="4000" dirty="0" err="1" smtClean="0">
                <a:latin typeface="Courier New" pitchFamily="49" charset="0"/>
                <a:cs typeface="Courier New" pitchFamily="49" charset="0"/>
              </a:rPr>
              <a:t>aninteger</a:t>
            </a:r>
            <a:r>
              <a:rPr lang="en-US" sz="4000" dirty="0">
                <a:latin typeface="Courier New" pitchFamily="49" charset="0"/>
                <a:cs typeface="Courier New" pitchFamily="49" charset="0"/>
              </a:rPr>
              <a:t>”;</a:t>
            </a:r>
          </a:p>
          <a:p>
            <a:pPr>
              <a:buNone/>
            </a:pPr>
            <a:r>
              <a:rPr lang="en-US" sz="4000" dirty="0" err="1" smtClean="0">
                <a:latin typeface="Courier New" pitchFamily="49" charset="0"/>
                <a:cs typeface="Courier New" pitchFamily="49" charset="0"/>
              </a:rPr>
              <a:t>cin</a:t>
            </a:r>
            <a:r>
              <a:rPr lang="en-US" sz="4000" dirty="0">
                <a:latin typeface="Courier New" pitchFamily="49" charset="0"/>
                <a:cs typeface="Courier New" pitchFamily="49" charset="0"/>
              </a:rPr>
              <a:t>&gt;&gt;n;</a:t>
            </a:r>
          </a:p>
          <a:p>
            <a:pPr>
              <a:buNone/>
            </a:pPr>
            <a:r>
              <a:rPr lang="en-US" sz="4000" dirty="0" smtClean="0">
                <a:latin typeface="Courier New" pitchFamily="49" charset="0"/>
                <a:cs typeface="Courier New" pitchFamily="49" charset="0"/>
              </a:rPr>
              <a:t>for </a:t>
            </a:r>
            <a:r>
              <a:rPr lang="en-US" sz="4000" dirty="0">
                <a:latin typeface="Courier New" pitchFamily="49" charset="0"/>
                <a:cs typeface="Courier New" pitchFamily="49" charset="0"/>
              </a:rPr>
              <a:t>(</a:t>
            </a:r>
            <a:r>
              <a:rPr lang="en-US" sz="4000" dirty="0" err="1">
                <a:latin typeface="Courier New" pitchFamily="49" charset="0"/>
                <a:cs typeface="Courier New" pitchFamily="49" charset="0"/>
              </a:rPr>
              <a:t>i</a:t>
            </a:r>
            <a:r>
              <a:rPr lang="en-US" sz="4000" dirty="0">
                <a:latin typeface="Courier New" pitchFamily="49" charset="0"/>
                <a:cs typeface="Courier New" pitchFamily="49" charset="0"/>
              </a:rPr>
              <a:t>=0;i&lt;</a:t>
            </a:r>
            <a:r>
              <a:rPr lang="en-US" sz="4000" dirty="0" err="1">
                <a:latin typeface="Courier New" pitchFamily="49" charset="0"/>
                <a:cs typeface="Courier New" pitchFamily="49" charset="0"/>
              </a:rPr>
              <a:t>n;i</a:t>
            </a:r>
            <a:r>
              <a:rPr lang="en-US" sz="4000" dirty="0">
                <a:latin typeface="Courier New" pitchFamily="49" charset="0"/>
                <a:cs typeface="Courier New" pitchFamily="49" charset="0"/>
              </a:rPr>
              <a:t>++)</a:t>
            </a:r>
          </a:p>
          <a:p>
            <a:pPr>
              <a:buNone/>
            </a:pPr>
            <a:r>
              <a:rPr lang="en-US" sz="4000" dirty="0" smtClean="0">
                <a:latin typeface="Courier New" pitchFamily="49" charset="0"/>
                <a:cs typeface="Courier New" pitchFamily="49" charset="0"/>
              </a:rPr>
              <a:t>		k=k+1</a:t>
            </a:r>
            <a:r>
              <a:rPr lang="en-US" sz="4000" dirty="0">
                <a:latin typeface="Courier New" pitchFamily="49" charset="0"/>
                <a:cs typeface="Courier New" pitchFamily="49" charset="0"/>
              </a:rPr>
              <a:t>;</a:t>
            </a:r>
          </a:p>
          <a:p>
            <a:pPr>
              <a:buNone/>
            </a:pPr>
            <a:r>
              <a:rPr lang="en-US" sz="4000" dirty="0">
                <a:latin typeface="Courier New" pitchFamily="49" charset="0"/>
                <a:cs typeface="Courier New" pitchFamily="49" charset="0"/>
              </a:rPr>
              <a:t> </a:t>
            </a:r>
            <a:r>
              <a:rPr lang="en-US" sz="4000" dirty="0" smtClean="0">
                <a:latin typeface="Courier New" pitchFamily="49" charset="0"/>
                <a:cs typeface="Courier New" pitchFamily="49" charset="0"/>
              </a:rPr>
              <a:t>return </a:t>
            </a:r>
            <a:r>
              <a:rPr lang="en-US" sz="4000" dirty="0">
                <a:latin typeface="Courier New" pitchFamily="49" charset="0"/>
                <a:cs typeface="Courier New" pitchFamily="49" charset="0"/>
              </a:rPr>
              <a:t>0</a:t>
            </a:r>
            <a:r>
              <a:rPr lang="en-US" sz="4000" dirty="0" smtClean="0">
                <a:latin typeface="Courier New" pitchFamily="49" charset="0"/>
                <a:cs typeface="Courier New" pitchFamily="49" charset="0"/>
              </a:rPr>
              <a:t>;</a:t>
            </a:r>
          </a:p>
          <a:p>
            <a:pPr>
              <a:buNone/>
            </a:pPr>
            <a:r>
              <a:rPr lang="en-US" sz="4000" dirty="0" smtClean="0">
                <a:latin typeface="Courier New" pitchFamily="49" charset="0"/>
                <a:cs typeface="Courier New" pitchFamily="49" charset="0"/>
              </a:rPr>
              <a:t>}</a:t>
            </a:r>
            <a:endParaRPr lang="en-US" sz="4000" dirty="0">
              <a:latin typeface="Courier New" pitchFamily="49" charset="0"/>
              <a:cs typeface="Courier New" pitchFamily="49" charset="0"/>
            </a:endParaRPr>
          </a:p>
          <a:p>
            <a:endParaRPr lang="en-US" dirty="0"/>
          </a:p>
        </p:txBody>
      </p:sp>
      <p:sp>
        <p:nvSpPr>
          <p:cNvPr id="6" name="Content Placeholder 5"/>
          <p:cNvSpPr>
            <a:spLocks noGrp="1"/>
          </p:cNvSpPr>
          <p:nvPr>
            <p:ph sz="half" idx="2"/>
          </p:nvPr>
        </p:nvSpPr>
        <p:spPr/>
        <p:txBody>
          <a:bodyPr>
            <a:normAutofit fontScale="55000" lnSpcReduction="20000"/>
          </a:bodyPr>
          <a:lstStyle/>
          <a:p>
            <a:pPr>
              <a:buNone/>
            </a:pPr>
            <a:r>
              <a:rPr lang="en-US" sz="3500" b="1" u="sng" dirty="0"/>
              <a:t> Time Units to Compute</a:t>
            </a:r>
          </a:p>
          <a:p>
            <a:pPr>
              <a:buNone/>
            </a:pPr>
            <a:r>
              <a:rPr lang="en-US" sz="3500" dirty="0" smtClean="0"/>
              <a:t>1 </a:t>
            </a:r>
            <a:r>
              <a:rPr lang="en-US" sz="3500" dirty="0"/>
              <a:t>for the assignment statement:   </a:t>
            </a:r>
            <a:r>
              <a:rPr lang="en-US" sz="3500" dirty="0" err="1"/>
              <a:t>int</a:t>
            </a:r>
            <a:r>
              <a:rPr lang="en-US" sz="3500" dirty="0"/>
              <a:t> k=0</a:t>
            </a:r>
          </a:p>
          <a:p>
            <a:pPr>
              <a:buNone/>
            </a:pPr>
            <a:r>
              <a:rPr lang="en-US" sz="3500" dirty="0"/>
              <a:t>1 for the output statement.</a:t>
            </a:r>
          </a:p>
          <a:p>
            <a:pPr>
              <a:buNone/>
            </a:pPr>
            <a:r>
              <a:rPr lang="en-US" sz="3500" dirty="0"/>
              <a:t>1 for the input statement.</a:t>
            </a:r>
          </a:p>
          <a:p>
            <a:pPr>
              <a:buNone/>
            </a:pPr>
            <a:r>
              <a:rPr lang="en-US" sz="3500" dirty="0"/>
              <a:t>In the for loop:</a:t>
            </a:r>
          </a:p>
          <a:p>
            <a:pPr>
              <a:buNone/>
            </a:pPr>
            <a:r>
              <a:rPr lang="en-US" sz="3500" dirty="0"/>
              <a:t> 1 assignment, </a:t>
            </a:r>
            <a:r>
              <a:rPr lang="en-US" sz="3500" i="1" dirty="0"/>
              <a:t>n+1</a:t>
            </a:r>
            <a:r>
              <a:rPr lang="en-US" sz="3500" dirty="0"/>
              <a:t> tests, and </a:t>
            </a:r>
            <a:r>
              <a:rPr lang="en-US" sz="3500" i="1" dirty="0"/>
              <a:t>n </a:t>
            </a:r>
            <a:r>
              <a:rPr lang="en-US" sz="3500" dirty="0"/>
              <a:t>increments.</a:t>
            </a:r>
          </a:p>
          <a:p>
            <a:pPr>
              <a:buNone/>
            </a:pPr>
            <a:r>
              <a:rPr lang="en-US" sz="3500" dirty="0"/>
              <a:t> </a:t>
            </a:r>
            <a:r>
              <a:rPr lang="en-US" sz="3500" i="1" dirty="0"/>
              <a:t>n </a:t>
            </a:r>
            <a:r>
              <a:rPr lang="en-US" sz="3500" dirty="0"/>
              <a:t>loops of 2 units for an assignment, and an   addition.</a:t>
            </a:r>
          </a:p>
          <a:p>
            <a:pPr>
              <a:buNone/>
            </a:pPr>
            <a:r>
              <a:rPr lang="en-US" sz="3500" dirty="0"/>
              <a:t> 1 for the return statement.</a:t>
            </a:r>
          </a:p>
          <a:p>
            <a:pPr>
              <a:buNone/>
            </a:pPr>
            <a:r>
              <a:rPr lang="en-US" sz="3500" dirty="0" smtClean="0"/>
              <a:t>--------------------------------------------------</a:t>
            </a:r>
            <a:endParaRPr lang="en-US" sz="3500" dirty="0"/>
          </a:p>
          <a:p>
            <a:pPr>
              <a:buNone/>
            </a:pPr>
            <a:r>
              <a:rPr lang="en-US" sz="3500" dirty="0"/>
              <a:t>T (n)= </a:t>
            </a:r>
            <a:r>
              <a:rPr lang="en-US" sz="3500" i="1" dirty="0"/>
              <a:t>1+1+1+(1+n+1+n)+2n+1 = 4n+6 = O(n)</a:t>
            </a:r>
            <a:endParaRPr lang="en-US" sz="3500"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8" end="8"/>
                                            </p:txEl>
                                          </p:spTgt>
                                        </p:tgtEl>
                                        <p:attrNameLst>
                                          <p:attrName>style.visibility</p:attrName>
                                        </p:attrNameLst>
                                      </p:cBhvr>
                                      <p:to>
                                        <p:strVal val="visible"/>
                                      </p:to>
                                    </p:set>
                                    <p:anim calcmode="lin" valueType="num">
                                      <p:cBhvr additive="base">
                                        <p:cTn id="5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9" end="9"/>
                                            </p:txEl>
                                          </p:spTgt>
                                        </p:tgtEl>
                                        <p:attrNameLst>
                                          <p:attrName>style.visibility</p:attrName>
                                        </p:attrNameLst>
                                      </p:cBhvr>
                                      <p:to>
                                        <p:strVal val="visible"/>
                                      </p:to>
                                    </p:set>
                                    <p:anim calcmode="lin" valueType="num">
                                      <p:cBhvr additive="base">
                                        <p:cTn id="61"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sp>
        <p:nvSpPr>
          <p:cNvPr id="3" name="Content Placeholder 2"/>
          <p:cNvSpPr>
            <a:spLocks noGrp="1"/>
          </p:cNvSpPr>
          <p:nvPr>
            <p:ph sz="half" idx="1"/>
          </p:nvPr>
        </p:nvSpPr>
        <p:spPr>
          <a:xfrm>
            <a:off x="457200" y="1600200"/>
            <a:ext cx="3429000" cy="4525963"/>
          </a:xfrm>
        </p:spPr>
        <p:txBody>
          <a:bodyPr>
            <a:normAutofit fontScale="92500" lnSpcReduction="10000"/>
          </a:bodyPr>
          <a:lstStyle/>
          <a:p>
            <a:pPr>
              <a:buNone/>
            </a:pPr>
            <a:r>
              <a:rPr lang="en-US" dirty="0" err="1"/>
              <a:t>int</a:t>
            </a:r>
            <a:r>
              <a:rPr lang="en-US" dirty="0"/>
              <a:t> total(</a:t>
            </a:r>
            <a:r>
              <a:rPr lang="en-US" dirty="0" err="1"/>
              <a:t>int</a:t>
            </a:r>
            <a:r>
              <a:rPr lang="en-US" dirty="0"/>
              <a:t> n)</a:t>
            </a:r>
          </a:p>
          <a:p>
            <a:pPr>
              <a:buNone/>
            </a:pPr>
            <a:r>
              <a:rPr lang="en-US" dirty="0"/>
              <a:t>    {</a:t>
            </a:r>
          </a:p>
          <a:p>
            <a:pPr>
              <a:buNone/>
            </a:pPr>
            <a:r>
              <a:rPr lang="en-US" dirty="0"/>
              <a:t>    </a:t>
            </a:r>
            <a:r>
              <a:rPr lang="en-US" dirty="0" err="1"/>
              <a:t>int</a:t>
            </a:r>
            <a:r>
              <a:rPr lang="en-US" dirty="0"/>
              <a:t> sum=0;</a:t>
            </a:r>
          </a:p>
          <a:p>
            <a:pPr>
              <a:buNone/>
            </a:pPr>
            <a:r>
              <a:rPr lang="en-US" dirty="0"/>
              <a:t>    for (</a:t>
            </a:r>
            <a:r>
              <a:rPr lang="en-US" dirty="0" err="1"/>
              <a:t>int</a:t>
            </a:r>
            <a:r>
              <a:rPr lang="en-US" dirty="0"/>
              <a:t> </a:t>
            </a:r>
            <a:r>
              <a:rPr lang="en-US" dirty="0" err="1"/>
              <a:t>i</a:t>
            </a:r>
            <a:r>
              <a:rPr lang="en-US" dirty="0"/>
              <a:t>=1;i&lt;=</a:t>
            </a:r>
            <a:r>
              <a:rPr lang="en-US" dirty="0" err="1"/>
              <a:t>n;i</a:t>
            </a:r>
            <a:r>
              <a:rPr lang="en-US" dirty="0"/>
              <a:t>++)</a:t>
            </a:r>
          </a:p>
          <a:p>
            <a:pPr>
              <a:buNone/>
            </a:pPr>
            <a:r>
              <a:rPr lang="en-US" dirty="0"/>
              <a:t>          sum=sum+1;</a:t>
            </a:r>
          </a:p>
          <a:p>
            <a:pPr>
              <a:buNone/>
            </a:pPr>
            <a:r>
              <a:rPr lang="en-US" dirty="0"/>
              <a:t>     return sum;</a:t>
            </a:r>
          </a:p>
          <a:p>
            <a:pPr>
              <a:buNone/>
            </a:pPr>
            <a:r>
              <a:rPr lang="en-US" dirty="0"/>
              <a:t>     }</a:t>
            </a:r>
          </a:p>
          <a:p>
            <a:endParaRPr lang="en-US" dirty="0"/>
          </a:p>
        </p:txBody>
      </p:sp>
      <p:sp>
        <p:nvSpPr>
          <p:cNvPr id="4" name="Content Placeholder 3"/>
          <p:cNvSpPr>
            <a:spLocks noGrp="1"/>
          </p:cNvSpPr>
          <p:nvPr>
            <p:ph sz="half" idx="2"/>
          </p:nvPr>
        </p:nvSpPr>
        <p:spPr>
          <a:xfrm>
            <a:off x="4038600" y="1600200"/>
            <a:ext cx="4648200" cy="4525963"/>
          </a:xfrm>
        </p:spPr>
        <p:txBody>
          <a:bodyPr>
            <a:normAutofit fontScale="92500" lnSpcReduction="10000"/>
          </a:bodyPr>
          <a:lstStyle/>
          <a:p>
            <a:pPr>
              <a:buNone/>
            </a:pPr>
            <a:r>
              <a:rPr lang="en-US" u="sng" dirty="0"/>
              <a:t>Time Units to Compute</a:t>
            </a:r>
          </a:p>
          <a:p>
            <a:pPr>
              <a:buNone/>
            </a:pPr>
            <a:r>
              <a:rPr lang="en-US" dirty="0" smtClean="0"/>
              <a:t>1 </a:t>
            </a:r>
            <a:r>
              <a:rPr lang="en-US" dirty="0"/>
              <a:t>for the assignment </a:t>
            </a:r>
            <a:r>
              <a:rPr lang="en-US" dirty="0" smtClean="0"/>
              <a:t> </a:t>
            </a:r>
            <a:r>
              <a:rPr lang="en-US" dirty="0" err="1"/>
              <a:t>int</a:t>
            </a:r>
            <a:r>
              <a:rPr lang="en-US" dirty="0"/>
              <a:t> sum=0</a:t>
            </a:r>
          </a:p>
          <a:p>
            <a:pPr>
              <a:buNone/>
            </a:pPr>
            <a:r>
              <a:rPr lang="en-US" dirty="0"/>
              <a:t>In the for loop:</a:t>
            </a:r>
          </a:p>
          <a:p>
            <a:pPr>
              <a:buNone/>
            </a:pPr>
            <a:r>
              <a:rPr lang="en-US" dirty="0" smtClean="0"/>
              <a:t>1 </a:t>
            </a:r>
            <a:r>
              <a:rPr lang="en-US" dirty="0"/>
              <a:t>assignment, </a:t>
            </a:r>
            <a:r>
              <a:rPr lang="en-US" i="1" dirty="0"/>
              <a:t>n+1</a:t>
            </a:r>
            <a:r>
              <a:rPr lang="en-US" dirty="0"/>
              <a:t> tests, and </a:t>
            </a:r>
            <a:r>
              <a:rPr lang="en-US" i="1" dirty="0"/>
              <a:t>n </a:t>
            </a:r>
            <a:r>
              <a:rPr lang="en-US" dirty="0"/>
              <a:t>increments.</a:t>
            </a:r>
          </a:p>
          <a:p>
            <a:pPr>
              <a:buNone/>
            </a:pPr>
            <a:r>
              <a:rPr lang="en-US" dirty="0"/>
              <a:t> </a:t>
            </a:r>
            <a:r>
              <a:rPr lang="en-US" i="1" dirty="0"/>
              <a:t>n </a:t>
            </a:r>
            <a:r>
              <a:rPr lang="en-US" dirty="0"/>
              <a:t>loops of 2 units for </a:t>
            </a:r>
            <a:r>
              <a:rPr lang="en-US" dirty="0" smtClean="0"/>
              <a:t>an assignment</a:t>
            </a:r>
            <a:r>
              <a:rPr lang="en-US" dirty="0"/>
              <a:t>, and an   addition.</a:t>
            </a:r>
          </a:p>
          <a:p>
            <a:pPr>
              <a:buNone/>
            </a:pPr>
            <a:r>
              <a:rPr lang="en-US" u="sng" dirty="0"/>
              <a:t> 1 for the return statement.</a:t>
            </a:r>
          </a:p>
          <a:p>
            <a:pPr>
              <a:buNone/>
            </a:pPr>
            <a:r>
              <a:rPr lang="en-US" dirty="0" smtClean="0"/>
              <a:t>T </a:t>
            </a:r>
            <a:r>
              <a:rPr lang="en-US" dirty="0"/>
              <a:t>(n)= </a:t>
            </a:r>
            <a:r>
              <a:rPr lang="en-US" i="1" dirty="0"/>
              <a:t>1+ (1+n+1+n)+2n+1 = 4n+4 = O(n)</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a:t>
            </a:r>
            <a:endParaRPr lang="en-US" dirty="0"/>
          </a:p>
        </p:txBody>
      </p:sp>
      <p:sp>
        <p:nvSpPr>
          <p:cNvPr id="3" name="Content Placeholder 2"/>
          <p:cNvSpPr>
            <a:spLocks noGrp="1"/>
          </p:cNvSpPr>
          <p:nvPr>
            <p:ph sz="half" idx="1"/>
          </p:nvPr>
        </p:nvSpPr>
        <p:spPr>
          <a:xfrm>
            <a:off x="228600" y="1600200"/>
            <a:ext cx="3429000" cy="5029200"/>
          </a:xfrm>
        </p:spPr>
        <p:txBody>
          <a:bodyPr>
            <a:normAutofit fontScale="25000" lnSpcReduction="20000"/>
          </a:bodyPr>
          <a:lstStyle/>
          <a:p>
            <a:pPr>
              <a:buNone/>
            </a:pPr>
            <a:r>
              <a:rPr lang="en-US" sz="8000" dirty="0"/>
              <a:t>v</a:t>
            </a:r>
            <a:r>
              <a:rPr lang="en-US" sz="8000" dirty="0" smtClean="0"/>
              <a:t>oid </a:t>
            </a:r>
            <a:r>
              <a:rPr lang="en-US" sz="8000" dirty="0" err="1"/>
              <a:t>func</a:t>
            </a:r>
            <a:r>
              <a:rPr lang="en-US" sz="8000" dirty="0"/>
              <a:t>()</a:t>
            </a:r>
          </a:p>
          <a:p>
            <a:pPr>
              <a:buNone/>
            </a:pPr>
            <a:r>
              <a:rPr lang="en-US" sz="8000" dirty="0"/>
              <a:t>    {   </a:t>
            </a:r>
          </a:p>
          <a:p>
            <a:pPr>
              <a:buNone/>
            </a:pPr>
            <a:r>
              <a:rPr lang="en-US" sz="8000" dirty="0"/>
              <a:t>    </a:t>
            </a:r>
            <a:r>
              <a:rPr lang="en-US" sz="8000" dirty="0" err="1"/>
              <a:t>int</a:t>
            </a:r>
            <a:r>
              <a:rPr lang="en-US" sz="8000" dirty="0"/>
              <a:t> x=0;</a:t>
            </a:r>
          </a:p>
          <a:p>
            <a:pPr>
              <a:buNone/>
            </a:pPr>
            <a:r>
              <a:rPr lang="en-US" sz="8000" dirty="0"/>
              <a:t>    </a:t>
            </a:r>
            <a:r>
              <a:rPr lang="en-US" sz="8000" dirty="0" err="1"/>
              <a:t>int</a:t>
            </a:r>
            <a:r>
              <a:rPr lang="en-US" sz="8000" dirty="0"/>
              <a:t> </a:t>
            </a:r>
            <a:r>
              <a:rPr lang="en-US" sz="8000" dirty="0" err="1"/>
              <a:t>i</a:t>
            </a:r>
            <a:r>
              <a:rPr lang="en-US" sz="8000" dirty="0"/>
              <a:t>=0;</a:t>
            </a:r>
          </a:p>
          <a:p>
            <a:pPr>
              <a:buNone/>
            </a:pPr>
            <a:r>
              <a:rPr lang="en-US" sz="8000" dirty="0"/>
              <a:t>    </a:t>
            </a:r>
            <a:r>
              <a:rPr lang="en-US" sz="8000" dirty="0" err="1"/>
              <a:t>int</a:t>
            </a:r>
            <a:r>
              <a:rPr lang="en-US" sz="8000" dirty="0"/>
              <a:t> j=1;</a:t>
            </a:r>
          </a:p>
          <a:p>
            <a:pPr>
              <a:buNone/>
            </a:pPr>
            <a:r>
              <a:rPr lang="en-US" sz="8000" dirty="0"/>
              <a:t>    </a:t>
            </a:r>
            <a:r>
              <a:rPr lang="en-US" sz="8000" dirty="0" err="1"/>
              <a:t>cout</a:t>
            </a:r>
            <a:r>
              <a:rPr lang="en-US" sz="8000" dirty="0"/>
              <a:t>&lt;&lt; “Enter an Integer value”;</a:t>
            </a:r>
          </a:p>
          <a:p>
            <a:pPr>
              <a:buNone/>
            </a:pPr>
            <a:r>
              <a:rPr lang="en-US" sz="8000" dirty="0"/>
              <a:t>    </a:t>
            </a:r>
            <a:r>
              <a:rPr lang="en-US" sz="8000" dirty="0" err="1"/>
              <a:t>cin</a:t>
            </a:r>
            <a:r>
              <a:rPr lang="en-US" sz="8000" dirty="0"/>
              <a:t>&gt;&gt;n;</a:t>
            </a:r>
          </a:p>
          <a:p>
            <a:pPr>
              <a:buNone/>
            </a:pPr>
            <a:r>
              <a:rPr lang="en-US" sz="8000" dirty="0"/>
              <a:t>    while (</a:t>
            </a:r>
            <a:r>
              <a:rPr lang="en-US" sz="8000" dirty="0" err="1"/>
              <a:t>i</a:t>
            </a:r>
            <a:r>
              <a:rPr lang="en-US" sz="8000" dirty="0"/>
              <a:t>&lt;n){</a:t>
            </a:r>
          </a:p>
          <a:p>
            <a:pPr>
              <a:buNone/>
            </a:pPr>
            <a:r>
              <a:rPr lang="en-US" sz="8000" dirty="0"/>
              <a:t>        x++;</a:t>
            </a:r>
          </a:p>
          <a:p>
            <a:pPr>
              <a:buNone/>
            </a:pPr>
            <a:r>
              <a:rPr lang="en-US" sz="8000" dirty="0"/>
              <a:t>         </a:t>
            </a:r>
            <a:r>
              <a:rPr lang="en-US" sz="8000" dirty="0" err="1"/>
              <a:t>i</a:t>
            </a:r>
            <a:r>
              <a:rPr lang="en-US" sz="8000" dirty="0"/>
              <a:t>++;</a:t>
            </a:r>
          </a:p>
          <a:p>
            <a:pPr>
              <a:buNone/>
            </a:pPr>
            <a:r>
              <a:rPr lang="en-US" sz="8000" dirty="0"/>
              <a:t>     }</a:t>
            </a:r>
          </a:p>
          <a:p>
            <a:pPr>
              <a:buNone/>
            </a:pPr>
            <a:r>
              <a:rPr lang="en-US" sz="8000" dirty="0"/>
              <a:t>    while (j&lt;n)</a:t>
            </a:r>
          </a:p>
          <a:p>
            <a:pPr>
              <a:buNone/>
            </a:pPr>
            <a:r>
              <a:rPr lang="en-US" sz="8000" dirty="0"/>
              <a:t>     {</a:t>
            </a:r>
          </a:p>
          <a:p>
            <a:pPr>
              <a:buNone/>
            </a:pPr>
            <a:r>
              <a:rPr lang="en-US" sz="8000" dirty="0"/>
              <a:t>         j++;    </a:t>
            </a:r>
          </a:p>
          <a:p>
            <a:pPr>
              <a:buNone/>
            </a:pPr>
            <a:r>
              <a:rPr lang="en-US" sz="8000" dirty="0"/>
              <a:t>     }</a:t>
            </a:r>
          </a:p>
          <a:p>
            <a:pPr>
              <a:buNone/>
            </a:pPr>
            <a:r>
              <a:rPr lang="en-US" sz="8000" dirty="0"/>
              <a:t>  }</a:t>
            </a:r>
          </a:p>
          <a:p>
            <a:endParaRPr lang="en-US" dirty="0"/>
          </a:p>
        </p:txBody>
      </p:sp>
      <p:sp>
        <p:nvSpPr>
          <p:cNvPr id="4" name="Content Placeholder 3"/>
          <p:cNvSpPr>
            <a:spLocks noGrp="1"/>
          </p:cNvSpPr>
          <p:nvPr>
            <p:ph sz="half" idx="2"/>
          </p:nvPr>
        </p:nvSpPr>
        <p:spPr>
          <a:xfrm>
            <a:off x="3962400" y="1371600"/>
            <a:ext cx="4953000" cy="5181600"/>
          </a:xfrm>
        </p:spPr>
        <p:txBody>
          <a:bodyPr>
            <a:normAutofit fontScale="25000" lnSpcReduction="20000"/>
          </a:bodyPr>
          <a:lstStyle/>
          <a:p>
            <a:pPr>
              <a:buNone/>
            </a:pPr>
            <a:r>
              <a:rPr lang="en-US" sz="8000" dirty="0"/>
              <a:t>Time Units to Compute</a:t>
            </a:r>
          </a:p>
          <a:p>
            <a:pPr>
              <a:buNone/>
            </a:pPr>
            <a:r>
              <a:rPr lang="en-US" sz="8000" dirty="0" smtClean="0"/>
              <a:t>1 </a:t>
            </a:r>
            <a:r>
              <a:rPr lang="en-US" sz="8000" dirty="0"/>
              <a:t>for the first assignment statement:  x=0;</a:t>
            </a:r>
          </a:p>
          <a:p>
            <a:pPr>
              <a:buNone/>
            </a:pPr>
            <a:r>
              <a:rPr lang="en-US" sz="8000" dirty="0"/>
              <a:t>1 for the second assignment statement: </a:t>
            </a:r>
            <a:r>
              <a:rPr lang="en-US" sz="8000" dirty="0" err="1"/>
              <a:t>i</a:t>
            </a:r>
            <a:r>
              <a:rPr lang="en-US" sz="8000" dirty="0"/>
              <a:t>=0;</a:t>
            </a:r>
          </a:p>
          <a:p>
            <a:pPr>
              <a:buNone/>
            </a:pPr>
            <a:r>
              <a:rPr lang="en-US" sz="8000" dirty="0"/>
              <a:t>1 for the third assignment statement: j=1;</a:t>
            </a:r>
          </a:p>
          <a:p>
            <a:pPr>
              <a:buNone/>
            </a:pPr>
            <a:r>
              <a:rPr lang="en-US" sz="8000" dirty="0"/>
              <a:t>1 for the output statement.</a:t>
            </a:r>
          </a:p>
          <a:p>
            <a:pPr>
              <a:buNone/>
            </a:pPr>
            <a:r>
              <a:rPr lang="en-US" sz="8000" dirty="0"/>
              <a:t>1 for the input statement.</a:t>
            </a:r>
          </a:p>
          <a:p>
            <a:pPr>
              <a:buNone/>
            </a:pPr>
            <a:r>
              <a:rPr lang="en-US" sz="8000" dirty="0"/>
              <a:t>In the first while loop:</a:t>
            </a:r>
          </a:p>
          <a:p>
            <a:pPr>
              <a:buNone/>
            </a:pPr>
            <a:r>
              <a:rPr lang="en-US" sz="8000" dirty="0"/>
              <a:t> </a:t>
            </a:r>
            <a:r>
              <a:rPr lang="en-US" sz="8000" i="1" dirty="0"/>
              <a:t>n+1</a:t>
            </a:r>
            <a:r>
              <a:rPr lang="en-US" sz="8000" dirty="0"/>
              <a:t> tests</a:t>
            </a:r>
          </a:p>
          <a:p>
            <a:pPr>
              <a:buNone/>
            </a:pPr>
            <a:r>
              <a:rPr lang="en-US" sz="8000" dirty="0"/>
              <a:t> </a:t>
            </a:r>
            <a:r>
              <a:rPr lang="en-US" sz="8000" i="1" dirty="0"/>
              <a:t>n </a:t>
            </a:r>
            <a:r>
              <a:rPr lang="en-US" sz="8000" dirty="0"/>
              <a:t>loops of 2 units for the two increment (addition) operations</a:t>
            </a:r>
          </a:p>
          <a:p>
            <a:pPr>
              <a:buNone/>
            </a:pPr>
            <a:r>
              <a:rPr lang="en-US" sz="8000" dirty="0"/>
              <a:t>In the second while loop:</a:t>
            </a:r>
          </a:p>
          <a:p>
            <a:pPr>
              <a:buNone/>
            </a:pPr>
            <a:r>
              <a:rPr lang="en-US" sz="8000" dirty="0"/>
              <a:t>	n tests</a:t>
            </a:r>
          </a:p>
          <a:p>
            <a:pPr>
              <a:buNone/>
            </a:pPr>
            <a:r>
              <a:rPr lang="en-US" sz="8000" dirty="0"/>
              <a:t>	n-1 increments</a:t>
            </a:r>
          </a:p>
          <a:p>
            <a:pPr>
              <a:buNone/>
            </a:pPr>
            <a:r>
              <a:rPr lang="en-US" sz="8000" dirty="0" smtClean="0"/>
              <a:t>-------------------------------------------------------------</a:t>
            </a:r>
          </a:p>
          <a:p>
            <a:pPr>
              <a:buNone/>
            </a:pPr>
            <a:r>
              <a:rPr lang="en-US" sz="8000" dirty="0" smtClean="0"/>
              <a:t>T </a:t>
            </a:r>
            <a:r>
              <a:rPr lang="en-US" sz="8000" dirty="0"/>
              <a:t>(n)= </a:t>
            </a:r>
            <a:r>
              <a:rPr lang="en-US" sz="8000" i="1" dirty="0"/>
              <a:t>1+1+1+1+1+n+1+2n+n+n-1 = 5n+5 = O(n)</a:t>
            </a:r>
            <a:endParaRPr lang="en-US" sz="8000" dirty="0"/>
          </a:p>
          <a:p>
            <a:pPr>
              <a:buNone/>
            </a:pPr>
            <a:r>
              <a:rPr lang="en-US" sz="3600" dirty="0"/>
              <a: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 calcmode="lin" valueType="num">
                                      <p:cBhvr additive="base">
                                        <p:cTn id="5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txEl>
                                              <p:pRg st="9" end="9"/>
                                            </p:txEl>
                                          </p:spTgt>
                                        </p:tgtEl>
                                        <p:attrNameLst>
                                          <p:attrName>style.visibility</p:attrName>
                                        </p:attrNameLst>
                                      </p:cBhvr>
                                      <p:to>
                                        <p:strVal val="visible"/>
                                      </p:to>
                                    </p:set>
                                    <p:anim calcmode="lin" valueType="num">
                                      <p:cBhvr additive="base">
                                        <p:cTn id="6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
                                            <p:txEl>
                                              <p:pRg st="10" end="10"/>
                                            </p:txEl>
                                          </p:spTgt>
                                        </p:tgtEl>
                                        <p:attrNameLst>
                                          <p:attrName>style.visibility</p:attrName>
                                        </p:attrNameLst>
                                      </p:cBhvr>
                                      <p:to>
                                        <p:strVal val="visible"/>
                                      </p:to>
                                    </p:set>
                                    <p:anim calcmode="lin" valueType="num">
                                      <p:cBhvr additive="base">
                                        <p:cTn id="6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
                                            <p:txEl>
                                              <p:pRg st="11" end="11"/>
                                            </p:txEl>
                                          </p:spTgt>
                                        </p:tgtEl>
                                        <p:attrNameLst>
                                          <p:attrName>style.visibility</p:attrName>
                                        </p:attrNameLst>
                                      </p:cBhvr>
                                      <p:to>
                                        <p:strVal val="visible"/>
                                      </p:to>
                                    </p:set>
                                    <p:anim calcmode="lin" valueType="num">
                                      <p:cBhvr additive="base">
                                        <p:cTn id="7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4">
                                            <p:txEl>
                                              <p:pRg st="12" end="12"/>
                                            </p:txEl>
                                          </p:spTgt>
                                        </p:tgtEl>
                                        <p:attrNameLst>
                                          <p:attrName>style.visibility</p:attrName>
                                        </p:attrNameLst>
                                      </p:cBhvr>
                                      <p:to>
                                        <p:strVal val="visible"/>
                                      </p:to>
                                    </p:set>
                                    <p:anim calcmode="lin" valueType="num">
                                      <p:cBhvr additive="base">
                                        <p:cTn id="7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4">
                                            <p:txEl>
                                              <p:pRg st="13" end="13"/>
                                            </p:txEl>
                                          </p:spTgt>
                                        </p:tgtEl>
                                        <p:attrNameLst>
                                          <p:attrName>style.visibility</p:attrName>
                                        </p:attrNameLst>
                                      </p:cBhvr>
                                      <p:to>
                                        <p:strVal val="visible"/>
                                      </p:to>
                                    </p:set>
                                    <p:anim calcmode="lin" valueType="num">
                                      <p:cBhvr additive="base">
                                        <p:cTn id="8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4">
                                            <p:txEl>
                                              <p:pRg st="14" end="14"/>
                                            </p:txEl>
                                          </p:spTgt>
                                        </p:tgtEl>
                                        <p:attrNameLst>
                                          <p:attrName>style.visibility</p:attrName>
                                        </p:attrNameLst>
                                      </p:cBhvr>
                                      <p:to>
                                        <p:strVal val="visible"/>
                                      </p:to>
                                    </p:set>
                                    <p:anim calcmode="lin" valueType="num">
                                      <p:cBhvr additive="base">
                                        <p:cTn id="91"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This Lesson</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4</a:t>
            </a:r>
            <a:endParaRPr lang="en-US" dirty="0"/>
          </a:p>
        </p:txBody>
      </p:sp>
      <p:sp>
        <p:nvSpPr>
          <p:cNvPr id="3" name="Content Placeholder 2"/>
          <p:cNvSpPr>
            <a:spLocks noGrp="1"/>
          </p:cNvSpPr>
          <p:nvPr>
            <p:ph sz="half" idx="1"/>
          </p:nvPr>
        </p:nvSpPr>
        <p:spPr/>
        <p:txBody>
          <a:bodyPr>
            <a:normAutofit fontScale="92500" lnSpcReduction="10000"/>
          </a:bodyPr>
          <a:lstStyle/>
          <a:p>
            <a:pPr>
              <a:buNone/>
            </a:pPr>
            <a:r>
              <a:rPr lang="en-US" dirty="0" err="1" smtClean="0"/>
              <a:t>int</a:t>
            </a:r>
            <a:r>
              <a:rPr lang="en-US" dirty="0" smtClean="0"/>
              <a:t> </a:t>
            </a:r>
            <a:r>
              <a:rPr lang="en-US" dirty="0"/>
              <a:t>sum (</a:t>
            </a:r>
            <a:r>
              <a:rPr lang="en-US" dirty="0" err="1"/>
              <a:t>int</a:t>
            </a:r>
            <a:r>
              <a:rPr lang="en-US" dirty="0"/>
              <a:t> n)</a:t>
            </a:r>
          </a:p>
          <a:p>
            <a:pPr>
              <a:buNone/>
            </a:pPr>
            <a:r>
              <a:rPr lang="en-US" dirty="0"/>
              <a:t>   {</a:t>
            </a:r>
          </a:p>
          <a:p>
            <a:pPr>
              <a:buNone/>
            </a:pPr>
            <a:r>
              <a:rPr lang="en-US" dirty="0"/>
              <a:t>    </a:t>
            </a:r>
            <a:r>
              <a:rPr lang="en-US" dirty="0" err="1"/>
              <a:t>int</a:t>
            </a:r>
            <a:r>
              <a:rPr lang="en-US" dirty="0"/>
              <a:t> </a:t>
            </a:r>
            <a:r>
              <a:rPr lang="en-US" dirty="0" err="1"/>
              <a:t>partial_sum</a:t>
            </a:r>
            <a:r>
              <a:rPr lang="en-US" dirty="0"/>
              <a:t> = 0;</a:t>
            </a:r>
          </a:p>
          <a:p>
            <a:pPr>
              <a:buNone/>
            </a:pPr>
            <a:r>
              <a:rPr lang="en-US" dirty="0"/>
              <a:t>    for (</a:t>
            </a:r>
            <a:r>
              <a:rPr lang="en-US" dirty="0" err="1"/>
              <a:t>int</a:t>
            </a:r>
            <a:r>
              <a:rPr lang="en-US" dirty="0"/>
              <a:t> </a:t>
            </a:r>
            <a:r>
              <a:rPr lang="en-US" dirty="0" err="1"/>
              <a:t>i</a:t>
            </a:r>
            <a:r>
              <a:rPr lang="en-US" dirty="0"/>
              <a:t> = 1; </a:t>
            </a:r>
            <a:r>
              <a:rPr lang="en-US" dirty="0" err="1"/>
              <a:t>i</a:t>
            </a:r>
            <a:r>
              <a:rPr lang="en-US" dirty="0"/>
              <a:t> &lt;= n; </a:t>
            </a:r>
            <a:r>
              <a:rPr lang="en-US" dirty="0" err="1"/>
              <a:t>i</a:t>
            </a:r>
            <a:r>
              <a:rPr lang="en-US" dirty="0"/>
              <a:t>++)</a:t>
            </a:r>
          </a:p>
          <a:p>
            <a:pPr>
              <a:buNone/>
            </a:pPr>
            <a:r>
              <a:rPr lang="en-US" dirty="0"/>
              <a:t>	</a:t>
            </a:r>
            <a:r>
              <a:rPr lang="en-US" dirty="0" err="1"/>
              <a:t>partial_sum</a:t>
            </a:r>
            <a:r>
              <a:rPr lang="en-US" dirty="0"/>
              <a:t> = </a:t>
            </a:r>
            <a:r>
              <a:rPr lang="en-US" dirty="0" err="1"/>
              <a:t>partial_sum</a:t>
            </a:r>
            <a:r>
              <a:rPr lang="en-US" dirty="0"/>
              <a:t> +(</a:t>
            </a:r>
            <a:r>
              <a:rPr lang="en-US" dirty="0" err="1"/>
              <a:t>i</a:t>
            </a:r>
            <a:r>
              <a:rPr lang="en-US" dirty="0"/>
              <a:t> * </a:t>
            </a:r>
            <a:r>
              <a:rPr lang="en-US" dirty="0" err="1"/>
              <a:t>i</a:t>
            </a:r>
            <a:r>
              <a:rPr lang="en-US" dirty="0"/>
              <a:t> * </a:t>
            </a:r>
            <a:r>
              <a:rPr lang="en-US" dirty="0" err="1"/>
              <a:t>i</a:t>
            </a:r>
            <a:r>
              <a:rPr lang="en-US" dirty="0"/>
              <a:t>);</a:t>
            </a:r>
          </a:p>
          <a:p>
            <a:pPr>
              <a:buNone/>
            </a:pPr>
            <a:r>
              <a:rPr lang="en-US" dirty="0"/>
              <a:t>    return </a:t>
            </a:r>
            <a:r>
              <a:rPr lang="en-US" dirty="0" err="1"/>
              <a:t>partial_sum</a:t>
            </a:r>
            <a:r>
              <a:rPr lang="en-US" dirty="0"/>
              <a:t>;</a:t>
            </a:r>
          </a:p>
          <a:p>
            <a:pPr>
              <a:buNone/>
            </a:pPr>
            <a:r>
              <a:rPr lang="en-US" dirty="0"/>
              <a:t>   }</a:t>
            </a:r>
          </a:p>
          <a:p>
            <a:pPr>
              <a:buNone/>
            </a:pPr>
            <a:r>
              <a:rPr lang="en-US" dirty="0"/>
              <a:t> </a:t>
            </a:r>
          </a:p>
          <a:p>
            <a:pPr>
              <a:buNone/>
            </a:pPr>
            <a:endParaRPr lang="en-US" dirty="0"/>
          </a:p>
        </p:txBody>
      </p:sp>
      <p:sp>
        <p:nvSpPr>
          <p:cNvPr id="4" name="Content Placeholder 3"/>
          <p:cNvSpPr>
            <a:spLocks noGrp="1"/>
          </p:cNvSpPr>
          <p:nvPr>
            <p:ph sz="half" idx="2"/>
          </p:nvPr>
        </p:nvSpPr>
        <p:spPr/>
        <p:txBody>
          <a:bodyPr>
            <a:normAutofit fontScale="92500" lnSpcReduction="10000"/>
          </a:bodyPr>
          <a:lstStyle/>
          <a:p>
            <a:pPr>
              <a:buNone/>
            </a:pPr>
            <a:r>
              <a:rPr lang="en-US" dirty="0"/>
              <a:t>Time Units to Compute</a:t>
            </a:r>
          </a:p>
          <a:p>
            <a:pPr>
              <a:buNone/>
            </a:pPr>
            <a:r>
              <a:rPr lang="en-US" dirty="0" smtClean="0"/>
              <a:t>1 </a:t>
            </a:r>
            <a:r>
              <a:rPr lang="en-US" dirty="0"/>
              <a:t>for the assignment.</a:t>
            </a:r>
          </a:p>
          <a:p>
            <a:pPr>
              <a:buNone/>
            </a:pPr>
            <a:r>
              <a:rPr lang="en-US" dirty="0"/>
              <a:t> 1 assignment, </a:t>
            </a:r>
            <a:r>
              <a:rPr lang="en-US" i="1" dirty="0"/>
              <a:t>n+1</a:t>
            </a:r>
            <a:r>
              <a:rPr lang="en-US" dirty="0"/>
              <a:t> tests, and </a:t>
            </a:r>
            <a:r>
              <a:rPr lang="en-US" i="1" dirty="0"/>
              <a:t>n </a:t>
            </a:r>
            <a:r>
              <a:rPr lang="en-US" dirty="0"/>
              <a:t>increments.</a:t>
            </a:r>
          </a:p>
          <a:p>
            <a:pPr>
              <a:buNone/>
            </a:pPr>
            <a:r>
              <a:rPr lang="en-US" dirty="0"/>
              <a:t> </a:t>
            </a:r>
            <a:r>
              <a:rPr lang="en-US" i="1" dirty="0"/>
              <a:t>n </a:t>
            </a:r>
            <a:r>
              <a:rPr lang="en-US" dirty="0"/>
              <a:t>loops of 4 units for an assignment, an   addition, and two multiplications.</a:t>
            </a:r>
          </a:p>
          <a:p>
            <a:pPr>
              <a:buNone/>
            </a:pPr>
            <a:r>
              <a:rPr lang="en-US" dirty="0"/>
              <a:t> 1 for the return statement.</a:t>
            </a:r>
          </a:p>
          <a:p>
            <a:pPr>
              <a:buNone/>
            </a:pPr>
            <a:r>
              <a:rPr lang="en-US" dirty="0" smtClean="0"/>
              <a:t>-------------------------------------</a:t>
            </a:r>
            <a:endParaRPr lang="en-US" dirty="0"/>
          </a:p>
          <a:p>
            <a:pPr>
              <a:buNone/>
            </a:pPr>
            <a:r>
              <a:rPr lang="en-US" dirty="0"/>
              <a:t>T (n)= </a:t>
            </a:r>
            <a:r>
              <a:rPr lang="en-US" i="1" dirty="0"/>
              <a:t>1+(1+n+1+n)+4n+1 = 6n+4 = O(n)</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Formal Approach to Analysis</a:t>
            </a:r>
            <a:endParaRPr lang="en-US" dirty="0"/>
          </a:p>
        </p:txBody>
      </p:sp>
      <p:sp>
        <p:nvSpPr>
          <p:cNvPr id="6" name="Content Placeholder 5"/>
          <p:cNvSpPr>
            <a:spLocks noGrp="1"/>
          </p:cNvSpPr>
          <p:nvPr>
            <p:ph sz="half" idx="1"/>
          </p:nvPr>
        </p:nvSpPr>
        <p:spPr>
          <a:xfrm>
            <a:off x="457200" y="1600201"/>
            <a:ext cx="8305800" cy="1600200"/>
          </a:xfrm>
        </p:spPr>
        <p:txBody>
          <a:bodyPr>
            <a:normAutofit fontScale="92500" lnSpcReduction="10000"/>
          </a:bodyPr>
          <a:lstStyle/>
          <a:p>
            <a:r>
              <a:rPr lang="en-US" dirty="0" smtClean="0"/>
              <a:t>Analysis can be simplified by using some formal approach in which case we can ignore initializations, loop control, and book keeping.</a:t>
            </a:r>
          </a:p>
          <a:p>
            <a:r>
              <a:rPr lang="en-US" b="1" dirty="0"/>
              <a:t>for Loops: Formally</a:t>
            </a:r>
            <a:endParaRPr lang="en-US" dirty="0"/>
          </a:p>
          <a:p>
            <a:endParaRPr lang="en-US" dirty="0" smtClean="0"/>
          </a:p>
          <a:p>
            <a:endParaRPr lang="en-US" dirty="0"/>
          </a:p>
        </p:txBody>
      </p:sp>
      <p:pic>
        <p:nvPicPr>
          <p:cNvPr id="2050" name="Picture 2"/>
          <p:cNvPicPr>
            <a:picLocks noGrp="1" noChangeAspect="1" noChangeArrowheads="1"/>
          </p:cNvPicPr>
          <p:nvPr>
            <p:ph sz="half" idx="2"/>
          </p:nvPr>
        </p:nvPicPr>
        <p:blipFill>
          <a:blip r:embed="rId2"/>
          <a:srcRect/>
          <a:stretch>
            <a:fillRect/>
          </a:stretch>
        </p:blipFill>
        <p:spPr bwMode="auto">
          <a:xfrm>
            <a:off x="533400" y="3429000"/>
            <a:ext cx="8243233" cy="18438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Formal Approach to Analysis</a:t>
            </a:r>
            <a:endParaRPr lang="en-US" dirty="0"/>
          </a:p>
        </p:txBody>
      </p:sp>
      <p:sp>
        <p:nvSpPr>
          <p:cNvPr id="6" name="Content Placeholder 5"/>
          <p:cNvSpPr>
            <a:spLocks noGrp="1"/>
          </p:cNvSpPr>
          <p:nvPr>
            <p:ph sz="half" idx="1"/>
          </p:nvPr>
        </p:nvSpPr>
        <p:spPr>
          <a:xfrm>
            <a:off x="457200" y="1600201"/>
            <a:ext cx="8305800" cy="1600200"/>
          </a:xfrm>
        </p:spPr>
        <p:txBody>
          <a:bodyPr>
            <a:normAutofit/>
          </a:bodyPr>
          <a:lstStyle/>
          <a:p>
            <a:r>
              <a:rPr lang="en-US" b="1" dirty="0" smtClean="0"/>
              <a:t>Nested </a:t>
            </a:r>
            <a:r>
              <a:rPr lang="en-US" b="1" dirty="0"/>
              <a:t>Loops: Formally</a:t>
            </a:r>
            <a:endParaRPr lang="en-US" dirty="0"/>
          </a:p>
          <a:p>
            <a:pPr lvl="0"/>
            <a:r>
              <a:rPr lang="en-US" dirty="0" smtClean="0"/>
              <a:t>Nested </a:t>
            </a:r>
            <a:r>
              <a:rPr lang="en-US" dirty="0"/>
              <a:t>for loops translate into multiple summations, one for each for loop.</a:t>
            </a:r>
          </a:p>
          <a:p>
            <a:endParaRPr lang="en-US" dirty="0"/>
          </a:p>
        </p:txBody>
      </p:sp>
      <p:pic>
        <p:nvPicPr>
          <p:cNvPr id="3074" name="Picture 2"/>
          <p:cNvPicPr>
            <a:picLocks noGrp="1" noChangeAspect="1" noChangeArrowheads="1"/>
          </p:cNvPicPr>
          <p:nvPr>
            <p:ph sz="half" idx="2"/>
          </p:nvPr>
        </p:nvPicPr>
        <p:blipFill>
          <a:blip r:embed="rId2"/>
          <a:srcRect/>
          <a:stretch>
            <a:fillRect/>
          </a:stretch>
        </p:blipFill>
        <p:spPr bwMode="auto">
          <a:xfrm>
            <a:off x="304800" y="3048000"/>
            <a:ext cx="8382000" cy="211693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Formal Approach to Analysis</a:t>
            </a:r>
            <a:endParaRPr lang="en-US" dirty="0"/>
          </a:p>
        </p:txBody>
      </p:sp>
      <p:sp>
        <p:nvSpPr>
          <p:cNvPr id="6" name="Content Placeholder 5"/>
          <p:cNvSpPr>
            <a:spLocks noGrp="1"/>
          </p:cNvSpPr>
          <p:nvPr>
            <p:ph sz="half" idx="1"/>
          </p:nvPr>
        </p:nvSpPr>
        <p:spPr>
          <a:xfrm>
            <a:off x="457200" y="1600201"/>
            <a:ext cx="8305800" cy="1600200"/>
          </a:xfrm>
        </p:spPr>
        <p:txBody>
          <a:bodyPr>
            <a:normAutofit/>
          </a:bodyPr>
          <a:lstStyle/>
          <a:p>
            <a:r>
              <a:rPr lang="en-US" b="1" dirty="0"/>
              <a:t>Consecutive Statements: Formally</a:t>
            </a:r>
            <a:endParaRPr lang="en-US" dirty="0"/>
          </a:p>
          <a:p>
            <a:pPr lvl="0"/>
            <a:r>
              <a:rPr lang="en-US" dirty="0"/>
              <a:t>Add the running times of the separate blocks of your code</a:t>
            </a:r>
          </a:p>
          <a:p>
            <a:endParaRPr lang="en-US" dirty="0"/>
          </a:p>
        </p:txBody>
      </p:sp>
      <p:pic>
        <p:nvPicPr>
          <p:cNvPr id="4098" name="Picture 2"/>
          <p:cNvPicPr>
            <a:picLocks noGrp="1" noChangeAspect="1" noChangeArrowheads="1"/>
          </p:cNvPicPr>
          <p:nvPr>
            <p:ph sz="half" idx="2"/>
          </p:nvPr>
        </p:nvPicPr>
        <p:blipFill>
          <a:blip r:embed="rId2"/>
          <a:srcRect/>
          <a:stretch>
            <a:fillRect/>
          </a:stretch>
        </p:blipFill>
        <p:spPr bwMode="auto">
          <a:xfrm>
            <a:off x="457200" y="3048000"/>
            <a:ext cx="8458200"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Formal Approach to Analysis</a:t>
            </a:r>
            <a:endParaRPr lang="en-US" dirty="0"/>
          </a:p>
        </p:txBody>
      </p:sp>
      <p:sp>
        <p:nvSpPr>
          <p:cNvPr id="6" name="Content Placeholder 5"/>
          <p:cNvSpPr>
            <a:spLocks noGrp="1"/>
          </p:cNvSpPr>
          <p:nvPr>
            <p:ph sz="half" idx="1"/>
          </p:nvPr>
        </p:nvSpPr>
        <p:spPr>
          <a:xfrm>
            <a:off x="457200" y="1600201"/>
            <a:ext cx="8305800" cy="1600200"/>
          </a:xfrm>
        </p:spPr>
        <p:txBody>
          <a:bodyPr>
            <a:normAutofit/>
          </a:bodyPr>
          <a:lstStyle/>
          <a:p>
            <a:r>
              <a:rPr lang="en-US" b="1" dirty="0"/>
              <a:t>Conditionals: Formally</a:t>
            </a:r>
            <a:endParaRPr lang="en-US" dirty="0"/>
          </a:p>
          <a:p>
            <a:pPr lvl="0"/>
            <a:r>
              <a:rPr lang="en-US" dirty="0"/>
              <a:t>If (test) s1 else s2: Compute the maximum of the running time for s1 and s2.</a:t>
            </a:r>
          </a:p>
          <a:p>
            <a:endParaRPr lang="en-US" dirty="0"/>
          </a:p>
        </p:txBody>
      </p:sp>
      <p:pic>
        <p:nvPicPr>
          <p:cNvPr id="5122" name="Picture 2"/>
          <p:cNvPicPr>
            <a:picLocks noGrp="1" noChangeAspect="1" noChangeArrowheads="1"/>
          </p:cNvPicPr>
          <p:nvPr>
            <p:ph sz="half" idx="2"/>
          </p:nvPr>
        </p:nvPicPr>
        <p:blipFill>
          <a:blip r:embed="rId2"/>
          <a:srcRect/>
          <a:stretch>
            <a:fillRect/>
          </a:stretch>
        </p:blipFill>
        <p:spPr bwMode="auto">
          <a:xfrm>
            <a:off x="381000" y="3186112"/>
            <a:ext cx="8610600" cy="36718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Example</a:t>
            </a:r>
            <a:endParaRPr lang="en-US" dirty="0"/>
          </a:p>
        </p:txBody>
      </p:sp>
      <p:sp>
        <p:nvSpPr>
          <p:cNvPr id="6" name="Content Placeholder 5"/>
          <p:cNvSpPr>
            <a:spLocks noGrp="1"/>
          </p:cNvSpPr>
          <p:nvPr>
            <p:ph idx="1"/>
          </p:nvPr>
        </p:nvSpPr>
        <p:spPr/>
        <p:txBody>
          <a:bodyPr/>
          <a:lstStyle/>
          <a:p>
            <a:r>
              <a:rPr lang="en-US" dirty="0"/>
              <a:t>Suppose we have hardware capable of executing 10</a:t>
            </a:r>
            <a:r>
              <a:rPr lang="en-US" baseline="30000" dirty="0"/>
              <a:t>6</a:t>
            </a:r>
            <a:r>
              <a:rPr lang="en-US" dirty="0"/>
              <a:t> instructions per second. How long would it take to execute an algorithm whose complexity function was:</a:t>
            </a:r>
          </a:p>
          <a:p>
            <a:pPr>
              <a:buNone/>
            </a:pPr>
            <a:r>
              <a:rPr lang="en-US" dirty="0" smtClean="0"/>
              <a:t>	T </a:t>
            </a:r>
            <a:r>
              <a:rPr lang="en-US" dirty="0"/>
              <a:t>(n) = 2n</a:t>
            </a:r>
            <a:r>
              <a:rPr lang="en-US" baseline="30000" dirty="0"/>
              <a:t>2</a:t>
            </a:r>
            <a:r>
              <a:rPr lang="en-US" dirty="0"/>
              <a:t> on an input size of n=10</a:t>
            </a:r>
            <a:r>
              <a:rPr lang="en-US" baseline="30000" dirty="0"/>
              <a:t>8</a:t>
            </a:r>
            <a:r>
              <a:rPr lang="en-US" dirty="0"/>
              <a:t>?</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Measures of </a:t>
            </a:r>
            <a:r>
              <a:rPr lang="en-US" b="1" dirty="0" smtClean="0"/>
              <a:t>Times</a:t>
            </a:r>
            <a:endParaRPr lang="en-US" dirty="0"/>
          </a:p>
        </p:txBody>
      </p:sp>
      <p:sp>
        <p:nvSpPr>
          <p:cNvPr id="3" name="Content Placeholder 2"/>
          <p:cNvSpPr>
            <a:spLocks noGrp="1"/>
          </p:cNvSpPr>
          <p:nvPr>
            <p:ph idx="1"/>
          </p:nvPr>
        </p:nvSpPr>
        <p:spPr/>
        <p:txBody>
          <a:bodyPr>
            <a:normAutofit fontScale="85000" lnSpcReduction="20000"/>
          </a:bodyPr>
          <a:lstStyle/>
          <a:p>
            <a:r>
              <a:rPr lang="en-US" dirty="0"/>
              <a:t>In order to determine the running time of an algorithm it is possible to define three functions </a:t>
            </a:r>
            <a:r>
              <a:rPr lang="en-US" i="1" dirty="0" err="1"/>
              <a:t>T</a:t>
            </a:r>
            <a:r>
              <a:rPr lang="en-US" i="1" baseline="-25000" dirty="0" err="1"/>
              <a:t>best</a:t>
            </a:r>
            <a:r>
              <a:rPr lang="en-US" i="1" dirty="0"/>
              <a:t>(n)</a:t>
            </a:r>
            <a:r>
              <a:rPr lang="en-US" dirty="0"/>
              <a:t>, </a:t>
            </a:r>
            <a:r>
              <a:rPr lang="en-US" i="1" dirty="0" err="1"/>
              <a:t>T</a:t>
            </a:r>
            <a:r>
              <a:rPr lang="en-US" i="1" baseline="-25000" dirty="0" err="1"/>
              <a:t>avg</a:t>
            </a:r>
            <a:r>
              <a:rPr lang="en-US" i="1" dirty="0"/>
              <a:t>(n)</a:t>
            </a:r>
            <a:r>
              <a:rPr lang="en-US" dirty="0"/>
              <a:t> and </a:t>
            </a:r>
            <a:r>
              <a:rPr lang="en-US" i="1" dirty="0" err="1"/>
              <a:t>T</a:t>
            </a:r>
            <a:r>
              <a:rPr lang="en-US" i="1" baseline="-25000" dirty="0" err="1"/>
              <a:t>worst</a:t>
            </a:r>
            <a:r>
              <a:rPr lang="en-US" i="1" dirty="0"/>
              <a:t>(n)</a:t>
            </a:r>
            <a:r>
              <a:rPr lang="en-US" dirty="0"/>
              <a:t> as the best, the average and the worst case running time of the algorithm respectively. </a:t>
            </a:r>
          </a:p>
          <a:p>
            <a:pPr lvl="1"/>
            <a:r>
              <a:rPr lang="en-US" dirty="0"/>
              <a:t> </a:t>
            </a:r>
            <a:r>
              <a:rPr lang="en-US" dirty="0" smtClean="0"/>
              <a:t>Average </a:t>
            </a:r>
            <a:r>
              <a:rPr lang="en-US" dirty="0"/>
              <a:t>Case (</a:t>
            </a:r>
            <a:r>
              <a:rPr lang="en-US" dirty="0" err="1"/>
              <a:t>T</a:t>
            </a:r>
            <a:r>
              <a:rPr lang="en-US" baseline="-25000" dirty="0" err="1"/>
              <a:t>avg</a:t>
            </a:r>
            <a:r>
              <a:rPr lang="en-US" dirty="0"/>
              <a:t>): The amount of time the algorithm takes on an "average" set of inputs. </a:t>
            </a:r>
          </a:p>
          <a:p>
            <a:pPr lvl="1"/>
            <a:r>
              <a:rPr lang="en-US" dirty="0"/>
              <a:t>Worst Case (</a:t>
            </a:r>
            <a:r>
              <a:rPr lang="en-US" dirty="0" err="1"/>
              <a:t>T</a:t>
            </a:r>
            <a:r>
              <a:rPr lang="en-US" baseline="-25000" dirty="0" err="1"/>
              <a:t>worst</a:t>
            </a:r>
            <a:r>
              <a:rPr lang="en-US" dirty="0"/>
              <a:t>): The amount of time the algorithm takes on the worst possible set of inputs. </a:t>
            </a:r>
          </a:p>
          <a:p>
            <a:pPr lvl="1"/>
            <a:r>
              <a:rPr lang="en-US" dirty="0"/>
              <a:t>Best Case (</a:t>
            </a:r>
            <a:r>
              <a:rPr lang="en-US" dirty="0" err="1"/>
              <a:t>T</a:t>
            </a:r>
            <a:r>
              <a:rPr lang="en-US" baseline="-25000" dirty="0" err="1"/>
              <a:t>best</a:t>
            </a:r>
            <a:r>
              <a:rPr lang="en-US" dirty="0"/>
              <a:t>): The amount of time the algorithm takes on the smallest possible set of inputs.</a:t>
            </a:r>
          </a:p>
          <a:p>
            <a:r>
              <a:rPr lang="en-US" dirty="0"/>
              <a:t> </a:t>
            </a:r>
            <a:r>
              <a:rPr lang="en-US" dirty="0" smtClean="0"/>
              <a:t>We </a:t>
            </a:r>
            <a:r>
              <a:rPr lang="en-US" dirty="0"/>
              <a:t>are interested in the worst-case time, since it provides a bound for all input – this is called the “Big-Oh” estimate.</a:t>
            </a:r>
          </a:p>
          <a:p>
            <a:endParaRPr lang="en-US" dirty="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Asymptotic Analysis</a:t>
            </a:r>
          </a:p>
        </p:txBody>
      </p:sp>
      <p:sp>
        <p:nvSpPr>
          <p:cNvPr id="3" name="Content Placeholder 2"/>
          <p:cNvSpPr>
            <a:spLocks noGrp="1"/>
          </p:cNvSpPr>
          <p:nvPr>
            <p:ph idx="1"/>
          </p:nvPr>
        </p:nvSpPr>
        <p:spPr/>
        <p:txBody>
          <a:bodyPr>
            <a:normAutofit fontScale="92500" lnSpcReduction="20000"/>
          </a:bodyPr>
          <a:lstStyle/>
          <a:p>
            <a:r>
              <a:rPr lang="en-US" dirty="0"/>
              <a:t>Asymptotic analysis is concerned with how the running time of an algorithm increases with the size of the input in the limit, as the size of the input increases without bound.</a:t>
            </a:r>
          </a:p>
          <a:p>
            <a:r>
              <a:rPr lang="en-US" dirty="0"/>
              <a:t>There are five notations used to describe a running time function. These are:</a:t>
            </a:r>
          </a:p>
          <a:p>
            <a:pPr lvl="1"/>
            <a:r>
              <a:rPr lang="en-US" dirty="0"/>
              <a:t>Big-Oh Notation (O)</a:t>
            </a:r>
          </a:p>
          <a:p>
            <a:pPr lvl="1"/>
            <a:r>
              <a:rPr lang="en-US" dirty="0"/>
              <a:t>Big-Omega Notation (</a:t>
            </a:r>
            <a:r>
              <a:rPr lang="en-US" dirty="0">
                <a:sym typeface="Symbol"/>
              </a:rPr>
              <a:t></a:t>
            </a:r>
            <a:r>
              <a:rPr lang="en-US" dirty="0"/>
              <a:t>)</a:t>
            </a:r>
          </a:p>
          <a:p>
            <a:pPr lvl="1"/>
            <a:r>
              <a:rPr lang="en-US" dirty="0"/>
              <a:t>Theta Notation (</a:t>
            </a:r>
            <a:r>
              <a:rPr lang="en-US" dirty="0">
                <a:sym typeface="Symbol"/>
              </a:rPr>
              <a:t></a:t>
            </a:r>
            <a:r>
              <a:rPr lang="en-US" dirty="0"/>
              <a:t>)</a:t>
            </a:r>
          </a:p>
          <a:p>
            <a:pPr lvl="1"/>
            <a:r>
              <a:rPr lang="en-US" dirty="0"/>
              <a:t>Little-o Notation (o)</a:t>
            </a:r>
          </a:p>
          <a:p>
            <a:pPr lvl="1"/>
            <a:r>
              <a:rPr lang="en-US" dirty="0"/>
              <a:t>Little-Omega Notation (</a:t>
            </a:r>
            <a:r>
              <a:rPr lang="en-US" dirty="0">
                <a:sym typeface="Symbol"/>
              </a:rPr>
              <a:t></a:t>
            </a:r>
            <a:r>
              <a:rPr lang="en-US" dirty="0"/>
              <a:t>)</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Big-Oh </a:t>
            </a:r>
            <a:r>
              <a:rPr lang="en-US" b="1" dirty="0" smtClean="0"/>
              <a:t>Notation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Big-Oh </a:t>
            </a:r>
            <a:r>
              <a:rPr lang="en-US" dirty="0" smtClean="0"/>
              <a:t>Notation </a:t>
            </a:r>
            <a:r>
              <a:rPr lang="en-US" dirty="0"/>
              <a:t>only concerned with what happens for very a large value of n. </a:t>
            </a:r>
            <a:endParaRPr lang="en-US" dirty="0" smtClean="0"/>
          </a:p>
          <a:p>
            <a:r>
              <a:rPr lang="en-US" dirty="0" smtClean="0"/>
              <a:t>only </a:t>
            </a:r>
            <a:r>
              <a:rPr lang="en-US" dirty="0"/>
              <a:t>the largest term in the expression (function) is needed. </a:t>
            </a:r>
            <a:endParaRPr lang="en-US" dirty="0" smtClean="0"/>
          </a:p>
          <a:p>
            <a:r>
              <a:rPr lang="en-US" dirty="0" smtClean="0"/>
              <a:t>For </a:t>
            </a:r>
            <a:r>
              <a:rPr lang="en-US" dirty="0"/>
              <a:t>example, if the number of operations in an algorithm is </a:t>
            </a:r>
            <a:r>
              <a:rPr lang="en-US" i="1" dirty="0"/>
              <a:t>n</a:t>
            </a:r>
            <a:r>
              <a:rPr lang="en-US" i="1" baseline="30000" dirty="0"/>
              <a:t>2</a:t>
            </a:r>
            <a:r>
              <a:rPr lang="en-US" i="1" dirty="0"/>
              <a:t> – n</a:t>
            </a:r>
            <a:r>
              <a:rPr lang="en-US" dirty="0"/>
              <a:t>, </a:t>
            </a:r>
            <a:r>
              <a:rPr lang="en-US" i="1" dirty="0"/>
              <a:t>n</a:t>
            </a:r>
            <a:r>
              <a:rPr lang="en-US" dirty="0"/>
              <a:t> is insignificant compared to </a:t>
            </a:r>
            <a:r>
              <a:rPr lang="en-US" i="1" dirty="0"/>
              <a:t>n</a:t>
            </a:r>
            <a:r>
              <a:rPr lang="en-US" i="1" baseline="30000" dirty="0"/>
              <a:t>2</a:t>
            </a:r>
            <a:r>
              <a:rPr lang="en-US" dirty="0"/>
              <a:t> for large values of n. Hence the </a:t>
            </a:r>
            <a:r>
              <a:rPr lang="en-US" i="1" dirty="0"/>
              <a:t>n</a:t>
            </a:r>
            <a:r>
              <a:rPr lang="en-US" dirty="0"/>
              <a:t> term is ignored. </a:t>
            </a:r>
            <a:endParaRPr lang="en-US" dirty="0" smtClean="0"/>
          </a:p>
          <a:p>
            <a:r>
              <a:rPr lang="en-US" b="1" dirty="0"/>
              <a:t>Formal Definition</a:t>
            </a:r>
            <a:r>
              <a:rPr lang="en-US" dirty="0"/>
              <a:t>: f (n) = O (g (n)) if there exist c, k ∊ ℛ</a:t>
            </a:r>
            <a:r>
              <a:rPr lang="en-US" baseline="30000" dirty="0"/>
              <a:t>+ </a:t>
            </a:r>
            <a:r>
              <a:rPr lang="en-US" dirty="0"/>
              <a:t>such that for all n≥ k, f (n) ≤ </a:t>
            </a:r>
            <a:r>
              <a:rPr lang="en-US" dirty="0" err="1"/>
              <a:t>c.g</a:t>
            </a:r>
            <a:r>
              <a:rPr lang="en-US" dirty="0"/>
              <a:t> (n).</a:t>
            </a:r>
          </a:p>
          <a:p>
            <a:endParaRPr lang="en-US" dirty="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Big-Oh Notation</a:t>
            </a:r>
            <a:endParaRPr lang="en-US" dirty="0"/>
          </a:p>
        </p:txBody>
      </p:sp>
      <p:sp>
        <p:nvSpPr>
          <p:cNvPr id="3" name="Content Placeholder 2"/>
          <p:cNvSpPr>
            <a:spLocks noGrp="1"/>
          </p:cNvSpPr>
          <p:nvPr>
            <p:ph idx="1"/>
          </p:nvPr>
        </p:nvSpPr>
        <p:spPr/>
        <p:txBody>
          <a:bodyPr/>
          <a:lstStyle/>
          <a:p>
            <a:r>
              <a:rPr lang="en-US" dirty="0" smtClean="0"/>
              <a:t>The </a:t>
            </a:r>
            <a:r>
              <a:rPr lang="en-US" dirty="0"/>
              <a:t>following points are facts that you can use for Big-Oh problems:</a:t>
            </a:r>
          </a:p>
          <a:p>
            <a:pPr lvl="1"/>
            <a:r>
              <a:rPr lang="en-US" dirty="0"/>
              <a:t>1&lt;=n	for all n&gt;=1</a:t>
            </a:r>
          </a:p>
          <a:p>
            <a:pPr lvl="1"/>
            <a:r>
              <a:rPr lang="en-US" dirty="0"/>
              <a:t>n&lt;=n</a:t>
            </a:r>
            <a:r>
              <a:rPr lang="en-US" baseline="30000" dirty="0"/>
              <a:t>2</a:t>
            </a:r>
            <a:r>
              <a:rPr lang="en-US" dirty="0"/>
              <a:t> for all n&gt;=1</a:t>
            </a:r>
          </a:p>
          <a:p>
            <a:pPr lvl="1"/>
            <a:r>
              <a:rPr lang="en-US" dirty="0"/>
              <a:t>2</a:t>
            </a:r>
            <a:r>
              <a:rPr lang="en-US" baseline="30000" dirty="0"/>
              <a:t>n</a:t>
            </a:r>
            <a:r>
              <a:rPr lang="en-US" dirty="0"/>
              <a:t> &lt;=n! for all n&gt;=4</a:t>
            </a:r>
          </a:p>
          <a:p>
            <a:pPr lvl="1"/>
            <a:r>
              <a:rPr lang="en-US" dirty="0"/>
              <a:t>log</a:t>
            </a:r>
            <a:r>
              <a:rPr lang="en-US" baseline="-25000" dirty="0"/>
              <a:t>2</a:t>
            </a:r>
            <a:r>
              <a:rPr lang="en-US" dirty="0"/>
              <a:t>n&lt;=n for all n&gt;=2</a:t>
            </a:r>
          </a:p>
          <a:p>
            <a:pPr lvl="1"/>
            <a:r>
              <a:rPr lang="en-US" dirty="0"/>
              <a:t>n&lt;=nlog</a:t>
            </a:r>
            <a:r>
              <a:rPr lang="en-US" baseline="-25000" dirty="0"/>
              <a:t>2</a:t>
            </a:r>
            <a:r>
              <a:rPr lang="en-US" dirty="0"/>
              <a:t>n for all n&gt;=2</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Data Structure?</a:t>
            </a:r>
            <a:endParaRPr lang="en-US" dirty="0"/>
          </a:p>
        </p:txBody>
      </p:sp>
      <p:sp>
        <p:nvSpPr>
          <p:cNvPr id="3" name="Content Placeholder 2"/>
          <p:cNvSpPr>
            <a:spLocks noGrp="1"/>
          </p:cNvSpPr>
          <p:nvPr>
            <p:ph idx="1"/>
          </p:nvPr>
        </p:nvSpPr>
        <p:spPr/>
        <p:txBody>
          <a:bodyPr>
            <a:normAutofit fontScale="92500" lnSpcReduction="10000"/>
          </a:bodyPr>
          <a:lstStyle/>
          <a:p>
            <a:r>
              <a:rPr lang="en-US" dirty="0"/>
              <a:t>A program is written in order to solve a problem. </a:t>
            </a:r>
            <a:endParaRPr lang="en-US" dirty="0" smtClean="0"/>
          </a:p>
          <a:p>
            <a:r>
              <a:rPr lang="en-US" dirty="0" smtClean="0"/>
              <a:t>A </a:t>
            </a:r>
            <a:r>
              <a:rPr lang="en-US" dirty="0"/>
              <a:t>solution to a problem actually consists of two things:</a:t>
            </a:r>
          </a:p>
          <a:p>
            <a:pPr lvl="1"/>
            <a:r>
              <a:rPr lang="en-US" dirty="0"/>
              <a:t>A way to organize the </a:t>
            </a:r>
            <a:r>
              <a:rPr lang="en-US" dirty="0" smtClean="0"/>
              <a:t>data</a:t>
            </a:r>
            <a:endParaRPr lang="en-US" dirty="0"/>
          </a:p>
          <a:p>
            <a:pPr lvl="1"/>
            <a:r>
              <a:rPr lang="en-US" dirty="0"/>
              <a:t>Sequence of steps to solve the </a:t>
            </a:r>
            <a:r>
              <a:rPr lang="en-US" dirty="0" smtClean="0"/>
              <a:t>problem(Called Algorithm)</a:t>
            </a:r>
          </a:p>
          <a:p>
            <a:r>
              <a:rPr lang="en-US" dirty="0"/>
              <a:t>The way data are organized in a computers memory is said to be Data </a:t>
            </a:r>
            <a:r>
              <a:rPr lang="en-US" dirty="0" smtClean="0"/>
              <a:t>Structure</a:t>
            </a:r>
          </a:p>
          <a:p>
            <a:r>
              <a:rPr lang="en-US" dirty="0" smtClean="0"/>
              <a:t>A </a:t>
            </a:r>
            <a:r>
              <a:rPr lang="en-US" dirty="0"/>
              <a:t>program is nothing but data structures plus algorithms.</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a:t>
            </a:r>
            <a:endParaRPr lang="en-US" dirty="0"/>
          </a:p>
        </p:txBody>
      </p:sp>
      <p:sp>
        <p:nvSpPr>
          <p:cNvPr id="3" name="Content Placeholder 2"/>
          <p:cNvSpPr>
            <a:spLocks noGrp="1"/>
          </p:cNvSpPr>
          <p:nvPr>
            <p:ph idx="1"/>
          </p:nvPr>
        </p:nvSpPr>
        <p:spPr/>
        <p:txBody>
          <a:bodyPr>
            <a:normAutofit lnSpcReduction="10000"/>
          </a:bodyPr>
          <a:lstStyle/>
          <a:p>
            <a:r>
              <a:rPr lang="en-US" dirty="0"/>
              <a:t> f(n)=10n+5 and g(n)=n. Show that f(n) is O(g(n)).</a:t>
            </a:r>
          </a:p>
          <a:p>
            <a:pPr lvl="1"/>
            <a:r>
              <a:rPr lang="en-US" dirty="0"/>
              <a:t>To show that f(n) is O(g(n)) we must show that constants c and k such that </a:t>
            </a:r>
          </a:p>
          <a:p>
            <a:pPr lvl="2">
              <a:buNone/>
            </a:pPr>
            <a:r>
              <a:rPr lang="en-US" dirty="0"/>
              <a:t>f(n) &lt;=</a:t>
            </a:r>
            <a:r>
              <a:rPr lang="en-US" dirty="0" err="1"/>
              <a:t>c.g</a:t>
            </a:r>
            <a:r>
              <a:rPr lang="en-US" dirty="0"/>
              <a:t>(n) for all n&gt;=k</a:t>
            </a:r>
          </a:p>
          <a:p>
            <a:pPr lvl="2">
              <a:buNone/>
            </a:pPr>
            <a:r>
              <a:rPr lang="en-US" dirty="0"/>
              <a:t>Or 10n+5&lt;=</a:t>
            </a:r>
            <a:r>
              <a:rPr lang="en-US" dirty="0" err="1"/>
              <a:t>c.n</a:t>
            </a:r>
            <a:r>
              <a:rPr lang="en-US" dirty="0"/>
              <a:t> for all n&gt;=k</a:t>
            </a:r>
          </a:p>
          <a:p>
            <a:pPr lvl="2">
              <a:buNone/>
            </a:pPr>
            <a:r>
              <a:rPr lang="en-US" dirty="0"/>
              <a:t>Try c=15. Then we need to show that 10n+5&lt;=15n</a:t>
            </a:r>
          </a:p>
          <a:p>
            <a:pPr lvl="2">
              <a:buNone/>
            </a:pPr>
            <a:r>
              <a:rPr lang="en-US" dirty="0"/>
              <a:t>Solving for n we get: 5&lt;5n or 1&lt;=n.</a:t>
            </a:r>
          </a:p>
          <a:p>
            <a:pPr lvl="2">
              <a:buNone/>
            </a:pPr>
            <a:r>
              <a:rPr lang="en-US" dirty="0"/>
              <a:t>So f(n) =10n+5 &lt;=15.g(n) for all n&gt;=1.</a:t>
            </a:r>
          </a:p>
          <a:p>
            <a:pPr lvl="2">
              <a:buNone/>
            </a:pPr>
            <a:r>
              <a:rPr lang="en-US" dirty="0"/>
              <a:t>(c=15,k=1).</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a:t>f(n) = 3n</a:t>
            </a:r>
            <a:r>
              <a:rPr lang="en-US" baseline="30000" dirty="0"/>
              <a:t>2</a:t>
            </a:r>
            <a:r>
              <a:rPr lang="en-US" dirty="0"/>
              <a:t> +4n+1. Show that f(n)=O(n</a:t>
            </a:r>
            <a:r>
              <a:rPr lang="en-US" baseline="30000" dirty="0"/>
              <a:t>2</a:t>
            </a:r>
            <a:r>
              <a:rPr lang="en-US" dirty="0"/>
              <a:t>).</a:t>
            </a:r>
          </a:p>
          <a:p>
            <a:pPr>
              <a:buNone/>
            </a:pPr>
            <a:r>
              <a:rPr lang="en-US" dirty="0"/>
              <a:t>4n &lt;=4n</a:t>
            </a:r>
            <a:r>
              <a:rPr lang="en-US" baseline="30000" dirty="0"/>
              <a:t>2</a:t>
            </a:r>
            <a:r>
              <a:rPr lang="en-US" dirty="0"/>
              <a:t> for all n&gt;=1 and 1&lt;=n</a:t>
            </a:r>
            <a:r>
              <a:rPr lang="en-US" baseline="30000" dirty="0"/>
              <a:t>2</a:t>
            </a:r>
            <a:r>
              <a:rPr lang="en-US" dirty="0"/>
              <a:t> for all n&gt;=1</a:t>
            </a:r>
          </a:p>
          <a:p>
            <a:pPr>
              <a:buNone/>
            </a:pPr>
            <a:r>
              <a:rPr lang="en-US" dirty="0"/>
              <a:t>3n</a:t>
            </a:r>
            <a:r>
              <a:rPr lang="en-US" baseline="30000" dirty="0"/>
              <a:t>2</a:t>
            </a:r>
            <a:r>
              <a:rPr lang="en-US" dirty="0"/>
              <a:t> +4n+1&lt;=3n</a:t>
            </a:r>
            <a:r>
              <a:rPr lang="en-US" baseline="30000" dirty="0"/>
              <a:t>2</a:t>
            </a:r>
            <a:r>
              <a:rPr lang="en-US" dirty="0"/>
              <a:t>+4n</a:t>
            </a:r>
            <a:r>
              <a:rPr lang="en-US" baseline="30000" dirty="0"/>
              <a:t>2</a:t>
            </a:r>
            <a:r>
              <a:rPr lang="en-US" dirty="0"/>
              <a:t>+n</a:t>
            </a:r>
            <a:r>
              <a:rPr lang="en-US" baseline="30000" dirty="0"/>
              <a:t>2</a:t>
            </a:r>
            <a:r>
              <a:rPr lang="en-US" dirty="0"/>
              <a:t> for all n&gt;=1</a:t>
            </a:r>
          </a:p>
          <a:p>
            <a:pPr>
              <a:buNone/>
            </a:pPr>
            <a:r>
              <a:rPr lang="en-US" dirty="0"/>
              <a:t>          	   &lt;=8n</a:t>
            </a:r>
            <a:r>
              <a:rPr lang="en-US" baseline="30000" dirty="0"/>
              <a:t>2</a:t>
            </a:r>
            <a:r>
              <a:rPr lang="en-US" dirty="0"/>
              <a:t> for all n&gt;=1</a:t>
            </a:r>
          </a:p>
          <a:p>
            <a:pPr>
              <a:buNone/>
            </a:pPr>
            <a:r>
              <a:rPr lang="en-US" dirty="0"/>
              <a:t>So we have shown that f(n)&lt;=8n</a:t>
            </a:r>
            <a:r>
              <a:rPr lang="en-US" baseline="30000" dirty="0"/>
              <a:t>2</a:t>
            </a:r>
            <a:r>
              <a:rPr lang="en-US" dirty="0"/>
              <a:t> for all n&gt;=1</a:t>
            </a:r>
          </a:p>
          <a:p>
            <a:pPr>
              <a:buNone/>
            </a:pPr>
            <a:r>
              <a:rPr lang="en-US" dirty="0"/>
              <a:t>Therefore, f (n) is O(n</a:t>
            </a:r>
            <a:r>
              <a:rPr lang="en-US" baseline="30000" dirty="0"/>
              <a:t>2</a:t>
            </a:r>
            <a:r>
              <a:rPr lang="en-US" dirty="0"/>
              <a:t>)  (c=8,k=1)</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Typical </a:t>
            </a:r>
            <a:r>
              <a:rPr lang="en-US" b="1" dirty="0" smtClean="0"/>
              <a:t>Orders</a:t>
            </a:r>
            <a:endParaRPr lang="en-US" dirty="0"/>
          </a:p>
        </p:txBody>
      </p:sp>
      <p:graphicFrame>
        <p:nvGraphicFramePr>
          <p:cNvPr id="4" name="Content Placeholder 3"/>
          <p:cNvGraphicFramePr>
            <a:graphicFrameLocks noGrp="1"/>
          </p:cNvGraphicFramePr>
          <p:nvPr>
            <p:ph idx="1"/>
          </p:nvPr>
        </p:nvGraphicFramePr>
        <p:xfrm>
          <a:off x="152400" y="1447805"/>
          <a:ext cx="8991600" cy="4419594"/>
        </p:xfrm>
        <a:graphic>
          <a:graphicData uri="http://schemas.openxmlformats.org/drawingml/2006/table">
            <a:tbl>
              <a:tblPr/>
              <a:tblGrid>
                <a:gridCol w="803055"/>
                <a:gridCol w="934885"/>
                <a:gridCol w="1457172"/>
                <a:gridCol w="1086841"/>
                <a:gridCol w="1811401"/>
                <a:gridCol w="1449123"/>
                <a:gridCol w="1449123"/>
              </a:tblGrid>
              <a:tr h="573535">
                <a:tc>
                  <a:txBody>
                    <a:bodyPr/>
                    <a:lstStyle/>
                    <a:p>
                      <a:pPr marL="0" marR="0">
                        <a:spcBef>
                          <a:spcPts val="0"/>
                        </a:spcBef>
                        <a:spcAft>
                          <a:spcPts val="0"/>
                        </a:spcAft>
                      </a:pPr>
                      <a:r>
                        <a:rPr lang="en-US" sz="2000" dirty="0">
                          <a:latin typeface="Times New Roman"/>
                          <a:ea typeface="Times New Roman"/>
                        </a:rPr>
                        <a:t>N</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O(1)</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O(log n)</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O(n)</a:t>
                      </a:r>
                    </a:p>
                  </a:txBody>
                  <a:tcPr marL="38100" marR="38100" marT="38100" marB="3810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latin typeface="Times New Roman"/>
                          <a:ea typeface="Times New Roman"/>
                        </a:rPr>
                        <a:t>O(n log n)</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O(n</a:t>
                      </a:r>
                      <a:r>
                        <a:rPr lang="en-US" sz="2000" baseline="30000">
                          <a:latin typeface="Times New Roman"/>
                          <a:ea typeface="Times New Roman"/>
                        </a:rPr>
                        <a:t>2</a:t>
                      </a:r>
                      <a:r>
                        <a:rPr lang="en-US" sz="2000">
                          <a:latin typeface="Times New Roman"/>
                          <a:ea typeface="Times New Roman"/>
                        </a:rPr>
                        <a:t>)</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O(n</a:t>
                      </a:r>
                      <a:r>
                        <a:rPr lang="en-US" sz="2000" baseline="30000">
                          <a:latin typeface="Times New Roman"/>
                          <a:ea typeface="Times New Roman"/>
                        </a:rPr>
                        <a:t>3</a:t>
                      </a:r>
                      <a:r>
                        <a:rPr lang="en-US" sz="2000">
                          <a:latin typeface="Times New Roman"/>
                          <a:ea typeface="Times New Roman"/>
                        </a:rPr>
                        <a:t>)</a:t>
                      </a:r>
                    </a:p>
                  </a:txBody>
                  <a:tcPr marL="38100" marR="38100" marT="38100" marB="38100" anchor="ctr">
                    <a:lnL>
                      <a:noFill/>
                    </a:lnL>
                    <a:lnR>
                      <a:noFill/>
                    </a:lnR>
                    <a:lnT>
                      <a:noFill/>
                    </a:lnT>
                    <a:lnB>
                      <a:noFill/>
                    </a:lnB>
                  </a:tcPr>
                </a:tc>
              </a:tr>
              <a:tr h="573535">
                <a:tc>
                  <a:txBody>
                    <a:bodyPr/>
                    <a:lstStyle/>
                    <a:p>
                      <a:pPr marL="0" marR="0">
                        <a:spcBef>
                          <a:spcPts val="0"/>
                        </a:spcBef>
                        <a:spcAft>
                          <a:spcPts val="0"/>
                        </a:spcAft>
                      </a:pPr>
                      <a:r>
                        <a:rPr lang="en-US" sz="2000">
                          <a:latin typeface="Times New Roman"/>
                          <a:ea typeface="Times New Roman"/>
                        </a:rPr>
                        <a:t>1</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dirty="0">
                          <a:latin typeface="Times New Roman"/>
                          <a:ea typeface="Times New Roman"/>
                        </a:rPr>
                        <a:t>1</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1</a:t>
                      </a:r>
                    </a:p>
                  </a:txBody>
                  <a:tcPr marL="38100" marR="38100" marT="38100" marB="3810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spcBef>
                          <a:spcPts val="0"/>
                        </a:spcBef>
                        <a:spcAft>
                          <a:spcPts val="0"/>
                        </a:spcAft>
                      </a:pPr>
                      <a:r>
                        <a:rPr lang="en-US" sz="2000">
                          <a:latin typeface="Times New Roman"/>
                          <a:ea typeface="Times New Roman"/>
                        </a:rPr>
                        <a:t>1</a:t>
                      </a:r>
                    </a:p>
                  </a:txBody>
                  <a:tcPr marL="38100" marR="38100" marT="381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latin typeface="Times New Roman"/>
                          <a:ea typeface="Times New Roman"/>
                        </a:rPr>
                        <a:t>1</a:t>
                      </a:r>
                    </a:p>
                  </a:txBody>
                  <a:tcPr marL="38100" marR="38100" marT="38100" marB="3810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spcBef>
                          <a:spcPts val="0"/>
                        </a:spcBef>
                        <a:spcAft>
                          <a:spcPts val="0"/>
                        </a:spcAft>
                      </a:pPr>
                      <a:r>
                        <a:rPr lang="en-US" sz="2000">
                          <a:latin typeface="Times New Roman"/>
                          <a:ea typeface="Times New Roman"/>
                        </a:rPr>
                        <a:t>1</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1</a:t>
                      </a:r>
                    </a:p>
                  </a:txBody>
                  <a:tcPr marL="38100" marR="38100" marT="38100" marB="38100" anchor="ctr">
                    <a:lnL>
                      <a:noFill/>
                    </a:lnL>
                    <a:lnR>
                      <a:noFill/>
                    </a:lnR>
                    <a:lnT>
                      <a:noFill/>
                    </a:lnT>
                    <a:lnB>
                      <a:noFill/>
                    </a:lnB>
                  </a:tcPr>
                </a:tc>
              </a:tr>
              <a:tr h="573535">
                <a:tc>
                  <a:txBody>
                    <a:bodyPr/>
                    <a:lstStyle/>
                    <a:p>
                      <a:pPr marL="0" marR="0">
                        <a:spcBef>
                          <a:spcPts val="0"/>
                        </a:spcBef>
                        <a:spcAft>
                          <a:spcPts val="0"/>
                        </a:spcAft>
                      </a:pPr>
                      <a:r>
                        <a:rPr lang="en-US" sz="2000">
                          <a:latin typeface="Times New Roman"/>
                          <a:ea typeface="Times New Roman"/>
                        </a:rPr>
                        <a:t>2</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1</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1</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2</a:t>
                      </a:r>
                    </a:p>
                  </a:txBody>
                  <a:tcPr marL="38100" marR="38100" marT="38100" marB="3810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2000">
                          <a:latin typeface="Times New Roman"/>
                          <a:ea typeface="Times New Roman"/>
                        </a:rPr>
                        <a:t>2</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4</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8</a:t>
                      </a:r>
                    </a:p>
                  </a:txBody>
                  <a:tcPr marL="38100" marR="38100" marT="38100" marB="38100" anchor="ctr">
                    <a:lnL>
                      <a:noFill/>
                    </a:lnL>
                    <a:lnR>
                      <a:noFill/>
                    </a:lnR>
                    <a:lnT>
                      <a:noFill/>
                    </a:lnT>
                    <a:lnB>
                      <a:noFill/>
                    </a:lnB>
                  </a:tcPr>
                </a:tc>
              </a:tr>
              <a:tr h="573535">
                <a:tc>
                  <a:txBody>
                    <a:bodyPr/>
                    <a:lstStyle/>
                    <a:p>
                      <a:pPr marL="0" marR="0">
                        <a:spcBef>
                          <a:spcPts val="0"/>
                        </a:spcBef>
                        <a:spcAft>
                          <a:spcPts val="0"/>
                        </a:spcAft>
                      </a:pPr>
                      <a:r>
                        <a:rPr lang="en-US" sz="2000">
                          <a:latin typeface="Times New Roman"/>
                          <a:ea typeface="Times New Roman"/>
                        </a:rPr>
                        <a:t>4</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1</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2</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4</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8</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16</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64</a:t>
                      </a:r>
                    </a:p>
                  </a:txBody>
                  <a:tcPr marL="38100" marR="38100" marT="38100" marB="38100" anchor="ctr">
                    <a:lnL>
                      <a:noFill/>
                    </a:lnL>
                    <a:lnR>
                      <a:noFill/>
                    </a:lnR>
                    <a:lnT>
                      <a:noFill/>
                    </a:lnT>
                    <a:lnB>
                      <a:noFill/>
                    </a:lnB>
                  </a:tcPr>
                </a:tc>
              </a:tr>
              <a:tr h="573535">
                <a:tc>
                  <a:txBody>
                    <a:bodyPr/>
                    <a:lstStyle/>
                    <a:p>
                      <a:pPr marL="0" marR="0">
                        <a:spcBef>
                          <a:spcPts val="0"/>
                        </a:spcBef>
                        <a:spcAft>
                          <a:spcPts val="0"/>
                        </a:spcAft>
                      </a:pPr>
                      <a:r>
                        <a:rPr lang="en-US" sz="2000">
                          <a:latin typeface="Times New Roman"/>
                          <a:ea typeface="Times New Roman"/>
                        </a:rPr>
                        <a:t>8</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1</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3</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8</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24</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64</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512</a:t>
                      </a:r>
                    </a:p>
                  </a:txBody>
                  <a:tcPr marL="38100" marR="38100" marT="38100" marB="38100" anchor="ctr">
                    <a:lnL>
                      <a:noFill/>
                    </a:lnL>
                    <a:lnR>
                      <a:noFill/>
                    </a:lnR>
                    <a:lnT>
                      <a:noFill/>
                    </a:lnT>
                    <a:lnB>
                      <a:noFill/>
                    </a:lnB>
                  </a:tcPr>
                </a:tc>
              </a:tr>
              <a:tr h="573535">
                <a:tc>
                  <a:txBody>
                    <a:bodyPr/>
                    <a:lstStyle/>
                    <a:p>
                      <a:pPr marL="0" marR="0">
                        <a:spcBef>
                          <a:spcPts val="0"/>
                        </a:spcBef>
                        <a:spcAft>
                          <a:spcPts val="0"/>
                        </a:spcAft>
                      </a:pPr>
                      <a:r>
                        <a:rPr lang="en-US" sz="2000">
                          <a:latin typeface="Times New Roman"/>
                          <a:ea typeface="Times New Roman"/>
                        </a:rPr>
                        <a:t>16</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1</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4</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16</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64</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256</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4,096</a:t>
                      </a:r>
                    </a:p>
                  </a:txBody>
                  <a:tcPr marL="38100" marR="38100" marT="38100" marB="38100" anchor="ctr">
                    <a:lnL>
                      <a:noFill/>
                    </a:lnL>
                    <a:lnR>
                      <a:noFill/>
                    </a:lnR>
                    <a:lnT>
                      <a:noFill/>
                    </a:lnT>
                    <a:lnB>
                      <a:noFill/>
                    </a:lnB>
                  </a:tcPr>
                </a:tc>
              </a:tr>
              <a:tr h="978384">
                <a:tc>
                  <a:txBody>
                    <a:bodyPr/>
                    <a:lstStyle/>
                    <a:p>
                      <a:pPr marL="0" marR="0">
                        <a:spcBef>
                          <a:spcPts val="0"/>
                        </a:spcBef>
                        <a:spcAft>
                          <a:spcPts val="0"/>
                        </a:spcAft>
                      </a:pPr>
                      <a:r>
                        <a:rPr lang="en-US" sz="2000">
                          <a:latin typeface="Times New Roman"/>
                          <a:ea typeface="Times New Roman"/>
                        </a:rPr>
                        <a:t>1024</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1</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10</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1,024</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10,240</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2000">
                          <a:latin typeface="Times New Roman"/>
                          <a:ea typeface="Times New Roman"/>
                        </a:rPr>
                        <a:t>1,048,576</a:t>
                      </a:r>
                    </a:p>
                  </a:txBody>
                  <a:tcPr marL="38100" marR="38100" marT="38100" marB="38100" anchor="ctr">
                    <a:lnL>
                      <a:noFill/>
                    </a:lnL>
                    <a:lnR>
                      <a:noFill/>
                    </a:lnR>
                    <a:lnT>
                      <a:noFill/>
                    </a:lnT>
                    <a:lnB>
                      <a:noFill/>
                    </a:lnB>
                  </a:tcPr>
                </a:tc>
                <a:tc>
                  <a:txBody>
                    <a:bodyPr/>
                    <a:lstStyle/>
                    <a:p>
                      <a:pPr marL="0" marR="0">
                        <a:spcBef>
                          <a:spcPts val="0"/>
                        </a:spcBef>
                        <a:spcAft>
                          <a:spcPts val="0"/>
                        </a:spcAft>
                      </a:pPr>
                      <a:r>
                        <a:rPr lang="en-US" sz="1800" dirty="0">
                          <a:latin typeface="Times New Roman"/>
                          <a:ea typeface="Times New Roman"/>
                        </a:rPr>
                        <a:t>1,073,741,824</a:t>
                      </a:r>
                    </a:p>
                  </a:txBody>
                  <a:tcPr marL="38100" marR="38100" marT="38100" marB="38100" anchor="ctr">
                    <a:lnL>
                      <a:noFill/>
                    </a:lnL>
                    <a:lnR>
                      <a:noFill/>
                    </a:lnR>
                    <a:lnT>
                      <a:noFill/>
                    </a:lnT>
                    <a:lnB>
                      <a:noFill/>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Abstraction</a:t>
            </a:r>
            <a:endParaRPr lang="en-US" dirty="0"/>
          </a:p>
        </p:txBody>
      </p:sp>
      <p:sp>
        <p:nvSpPr>
          <p:cNvPr id="5" name="Content Placeholder 4"/>
          <p:cNvSpPr>
            <a:spLocks noGrp="1"/>
          </p:cNvSpPr>
          <p:nvPr>
            <p:ph sz="half" idx="2"/>
          </p:nvPr>
        </p:nvSpPr>
        <p:spPr/>
        <p:txBody>
          <a:bodyPr>
            <a:normAutofit fontScale="92500" lnSpcReduction="20000"/>
          </a:bodyPr>
          <a:lstStyle/>
          <a:p>
            <a:r>
              <a:rPr lang="en-US" dirty="0"/>
              <a:t>The model defines an abstract view to the problem. </a:t>
            </a:r>
            <a:endParaRPr lang="en-US" dirty="0" smtClean="0"/>
          </a:p>
          <a:p>
            <a:r>
              <a:rPr lang="en-US" dirty="0" smtClean="0"/>
              <a:t>model </a:t>
            </a:r>
            <a:r>
              <a:rPr lang="en-US" dirty="0"/>
              <a:t>focuses only on problem related stuff and that a programmer tries to define the </a:t>
            </a:r>
            <a:r>
              <a:rPr lang="en-US" i="1" dirty="0"/>
              <a:t>properties</a:t>
            </a:r>
            <a:r>
              <a:rPr lang="en-US" dirty="0"/>
              <a:t> of the problem. </a:t>
            </a:r>
            <a:endParaRPr lang="en-US" dirty="0" smtClean="0"/>
          </a:p>
          <a:p>
            <a:r>
              <a:rPr lang="en-US" dirty="0"/>
              <a:t>These properties include </a:t>
            </a:r>
          </a:p>
          <a:p>
            <a:pPr lvl="1"/>
            <a:r>
              <a:rPr lang="en-US" dirty="0"/>
              <a:t>The </a:t>
            </a:r>
            <a:r>
              <a:rPr lang="en-US" i="1" dirty="0"/>
              <a:t>data</a:t>
            </a:r>
            <a:r>
              <a:rPr lang="en-US" dirty="0"/>
              <a:t> which are affected and </a:t>
            </a:r>
          </a:p>
          <a:p>
            <a:pPr lvl="1"/>
            <a:r>
              <a:rPr lang="en-US" dirty="0"/>
              <a:t>The </a:t>
            </a:r>
            <a:r>
              <a:rPr lang="en-US" i="1" dirty="0"/>
              <a:t>operations</a:t>
            </a:r>
            <a:r>
              <a:rPr lang="en-US" dirty="0"/>
              <a:t> that are involved in the problem. </a:t>
            </a:r>
          </a:p>
          <a:p>
            <a:endParaRPr lang="en-US" dirty="0"/>
          </a:p>
          <a:p>
            <a:endParaRPr lang="en-US" dirty="0"/>
          </a:p>
        </p:txBody>
      </p:sp>
      <p:pic>
        <p:nvPicPr>
          <p:cNvPr id="1026" name="Picture 2" descr="\begin{figure}&#10;{\centerline{&#10;\psfig {file=FIGS/abstraction1.eps,width=4cm}&#10;}}\end{figure}"/>
          <p:cNvPicPr>
            <a:picLocks noGrp="1" noChangeAspect="1" noChangeArrowheads="1"/>
          </p:cNvPicPr>
          <p:nvPr>
            <p:ph sz="half" idx="1"/>
          </p:nvPr>
        </p:nvPicPr>
        <p:blipFill>
          <a:blip r:embed="rId2"/>
          <a:srcRect/>
          <a:stretch>
            <a:fillRect/>
          </a:stretch>
        </p:blipFill>
        <p:spPr bwMode="auto">
          <a:xfrm>
            <a:off x="685800" y="1297853"/>
            <a:ext cx="3200400" cy="458484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Abstract Data Types</a:t>
            </a:r>
          </a:p>
        </p:txBody>
      </p:sp>
      <p:sp>
        <p:nvSpPr>
          <p:cNvPr id="6" name="Content Placeholder 5"/>
          <p:cNvSpPr>
            <a:spLocks noGrp="1"/>
          </p:cNvSpPr>
          <p:nvPr>
            <p:ph idx="1"/>
          </p:nvPr>
        </p:nvSpPr>
        <p:spPr/>
        <p:txBody>
          <a:bodyPr>
            <a:normAutofit fontScale="92500" lnSpcReduction="20000"/>
          </a:bodyPr>
          <a:lstStyle/>
          <a:p>
            <a:r>
              <a:rPr lang="en-US" dirty="0"/>
              <a:t>With abstraction you create a well-defined entity that can be properly handled. </a:t>
            </a:r>
            <a:endParaRPr lang="en-US" dirty="0" smtClean="0"/>
          </a:p>
          <a:p>
            <a:r>
              <a:rPr lang="en-US" dirty="0" smtClean="0"/>
              <a:t>These </a:t>
            </a:r>
            <a:r>
              <a:rPr lang="en-US" dirty="0"/>
              <a:t>entities define the </a:t>
            </a:r>
            <a:r>
              <a:rPr lang="en-US" i="1" dirty="0"/>
              <a:t>data structure</a:t>
            </a:r>
            <a:r>
              <a:rPr lang="en-US" dirty="0"/>
              <a:t> of the program. </a:t>
            </a:r>
          </a:p>
          <a:p>
            <a:r>
              <a:rPr lang="en-US" dirty="0"/>
              <a:t> An entity with the properties just described is called an </a:t>
            </a:r>
            <a:r>
              <a:rPr lang="en-US" i="1" dirty="0"/>
              <a:t>abstract data type</a:t>
            </a:r>
            <a:r>
              <a:rPr lang="en-US" dirty="0"/>
              <a:t> (ADT). </a:t>
            </a:r>
          </a:p>
          <a:p>
            <a:r>
              <a:rPr lang="en-US" dirty="0"/>
              <a:t>An ADT consists of an abstract data structure and operations. </a:t>
            </a:r>
            <a:endParaRPr lang="en-US" dirty="0" smtClean="0"/>
          </a:p>
          <a:p>
            <a:r>
              <a:rPr lang="en-US" dirty="0"/>
              <a:t>Put in other terms, an ADT is an abstraction of a data structure</a:t>
            </a:r>
            <a:r>
              <a:rPr lang="en-US" dirty="0" smtClean="0"/>
              <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ADT cont..</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ADT specifies:</a:t>
            </a:r>
          </a:p>
          <a:p>
            <a:pPr lvl="1"/>
            <a:r>
              <a:rPr lang="en-US" dirty="0"/>
              <a:t>What can be stored in the Abstract Data Type</a:t>
            </a:r>
          </a:p>
          <a:p>
            <a:pPr lvl="1"/>
            <a:r>
              <a:rPr lang="en-US" dirty="0"/>
              <a:t>What operations can be done on/by the Abstract Data Type.</a:t>
            </a:r>
          </a:p>
          <a:p>
            <a:r>
              <a:rPr lang="en-US" dirty="0"/>
              <a:t>For example, if we are going to model employees of an organization:</a:t>
            </a:r>
          </a:p>
          <a:p>
            <a:pPr lvl="1"/>
            <a:r>
              <a:rPr lang="en-US" dirty="0"/>
              <a:t>This ADT stores employees with their relevant attributes and discarding irrelevant attributes.</a:t>
            </a:r>
          </a:p>
          <a:p>
            <a:pPr lvl="1"/>
            <a:r>
              <a:rPr lang="en-US" dirty="0"/>
              <a:t>This ADT supports hiring, firing, retiring, … operations.</a:t>
            </a:r>
          </a:p>
          <a:p>
            <a:r>
              <a:rPr lang="en-US" dirty="0"/>
              <a:t> A data structure is a language construct that the programmer has defined in order to implement an abstract data type. </a:t>
            </a:r>
          </a:p>
          <a:p>
            <a:r>
              <a:rPr lang="en-US" dirty="0"/>
              <a:t> </a:t>
            </a:r>
            <a:r>
              <a:rPr lang="en-US" dirty="0" smtClean="0"/>
              <a:t>Some examples of </a:t>
            </a:r>
            <a:r>
              <a:rPr lang="en-US" dirty="0"/>
              <a:t>standard Abstract data types </a:t>
            </a:r>
            <a:r>
              <a:rPr lang="en-US" dirty="0" smtClean="0"/>
              <a:t>are Stacks</a:t>
            </a:r>
            <a:r>
              <a:rPr lang="en-US" dirty="0"/>
              <a:t>, Queues, Trees, etc.</a:t>
            </a:r>
          </a:p>
          <a:p>
            <a:endParaRPr lang="en-US" dirty="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Abstraction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a:t>Abstraction is a process of classifying characteristics as relevant and irrelevant for the particular purpose at hand and ignoring the irrelevant ones.</a:t>
            </a:r>
          </a:p>
          <a:p>
            <a:r>
              <a:rPr lang="en-US" dirty="0"/>
              <a:t>Applying abstraction correctly is the essence of successful programming</a:t>
            </a:r>
          </a:p>
          <a:p>
            <a:r>
              <a:rPr lang="en-US" dirty="0"/>
              <a:t>How do data structures model the world or some part of the world?</a:t>
            </a:r>
          </a:p>
          <a:p>
            <a:pPr lvl="1"/>
            <a:r>
              <a:rPr lang="en-US" dirty="0"/>
              <a:t>The value held by a data structure represents some specific characteristic of the world</a:t>
            </a:r>
          </a:p>
          <a:p>
            <a:pPr lvl="1"/>
            <a:r>
              <a:rPr lang="en-US" dirty="0"/>
              <a:t>The characteristic being modeled restricts the possible values held by a data structure</a:t>
            </a:r>
          </a:p>
          <a:p>
            <a:pPr lvl="1"/>
            <a:r>
              <a:rPr lang="en-US" dirty="0"/>
              <a:t>The characteristic being modeled restricts the possible operations to be performed on the data structure.</a:t>
            </a:r>
          </a:p>
          <a:p>
            <a:r>
              <a:rPr lang="en-US" dirty="0"/>
              <a:t>Note: Notice the relation between characteristic, value, and data structures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Algorithms</a:t>
            </a:r>
          </a:p>
        </p:txBody>
      </p:sp>
      <p:sp>
        <p:nvSpPr>
          <p:cNvPr id="3" name="Content Placeholder 2"/>
          <p:cNvSpPr>
            <a:spLocks noGrp="1"/>
          </p:cNvSpPr>
          <p:nvPr>
            <p:ph idx="1"/>
          </p:nvPr>
        </p:nvSpPr>
        <p:spPr/>
        <p:txBody>
          <a:bodyPr>
            <a:normAutofit fontScale="62500" lnSpcReduction="20000"/>
          </a:bodyPr>
          <a:lstStyle/>
          <a:p>
            <a:r>
              <a:rPr lang="en-US" dirty="0"/>
              <a:t>An algorithm is a well-defined computational procedure that takes some value or a set of values as input and produces some value or a set of values as output. </a:t>
            </a:r>
            <a:endParaRPr lang="en-US" dirty="0" smtClean="0"/>
          </a:p>
          <a:p>
            <a:r>
              <a:rPr lang="en-US" dirty="0" smtClean="0"/>
              <a:t>Data </a:t>
            </a:r>
            <a:r>
              <a:rPr lang="en-US" dirty="0"/>
              <a:t>structures model the static part of the world. </a:t>
            </a:r>
            <a:endParaRPr lang="en-US" dirty="0" smtClean="0"/>
          </a:p>
          <a:p>
            <a:r>
              <a:rPr lang="en-US" dirty="0" smtClean="0"/>
              <a:t>Algorithms </a:t>
            </a:r>
            <a:r>
              <a:rPr lang="en-US" dirty="0"/>
              <a:t>are the dynamic part of a program’s world model. </a:t>
            </a:r>
          </a:p>
          <a:p>
            <a:r>
              <a:rPr lang="en-US" dirty="0"/>
              <a:t>An algorithm transforms data structures from one state to another state in two ways:</a:t>
            </a:r>
          </a:p>
          <a:p>
            <a:pPr lvl="1"/>
            <a:r>
              <a:rPr lang="en-US" dirty="0"/>
              <a:t>An algorithm may change the value held by a data structure</a:t>
            </a:r>
          </a:p>
          <a:p>
            <a:pPr lvl="1"/>
            <a:r>
              <a:rPr lang="en-US" dirty="0"/>
              <a:t>An algorithm may change the data structure itself</a:t>
            </a:r>
          </a:p>
          <a:p>
            <a:r>
              <a:rPr lang="en-US" dirty="0" smtClean="0"/>
              <a:t>The </a:t>
            </a:r>
            <a:r>
              <a:rPr lang="en-US" dirty="0"/>
              <a:t>quality of a data structure is related to its ability to successfully model the characteristics of the world. </a:t>
            </a:r>
            <a:endParaRPr lang="en-US" dirty="0" smtClean="0"/>
          </a:p>
          <a:p>
            <a:r>
              <a:rPr lang="en-US" dirty="0" smtClean="0"/>
              <a:t>Similarly</a:t>
            </a:r>
            <a:r>
              <a:rPr lang="en-US" dirty="0"/>
              <a:t>, the quality of an algorithm is related to its ability to successfully simulate the changes in the world. </a:t>
            </a:r>
            <a:endParaRPr lang="en-US" dirty="0" smtClean="0"/>
          </a:p>
          <a:p>
            <a:r>
              <a:rPr lang="en-US" dirty="0"/>
              <a:t>correct data structures lead to simple and efficient algorithms and correct algorithms lead to accurate and efficient data structures</a:t>
            </a:r>
            <a:r>
              <a:rPr lang="en-US" dirty="0" smtClean="0"/>
              <a:t>.</a:t>
            </a:r>
            <a:endParaRPr lang="en-US" dirty="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Properties of an algorithm</a:t>
            </a:r>
          </a:p>
        </p:txBody>
      </p:sp>
      <p:sp>
        <p:nvSpPr>
          <p:cNvPr id="3" name="Content Placeholder 2"/>
          <p:cNvSpPr>
            <a:spLocks noGrp="1"/>
          </p:cNvSpPr>
          <p:nvPr>
            <p:ph idx="1"/>
          </p:nvPr>
        </p:nvSpPr>
        <p:spPr/>
        <p:txBody>
          <a:bodyPr>
            <a:normAutofit fontScale="77500" lnSpcReduction="20000"/>
          </a:bodyPr>
          <a:lstStyle/>
          <a:p>
            <a:pPr lvl="0"/>
            <a:r>
              <a:rPr lang="en-US" b="1" dirty="0"/>
              <a:t>Finiteness</a:t>
            </a:r>
            <a:r>
              <a:rPr lang="en-US" dirty="0"/>
              <a:t>: Algorithm must complete after a finite number of steps.</a:t>
            </a:r>
          </a:p>
          <a:p>
            <a:pPr lvl="0"/>
            <a:r>
              <a:rPr lang="en-US" b="1" dirty="0"/>
              <a:t>Definiteness</a:t>
            </a:r>
            <a:r>
              <a:rPr lang="en-US" dirty="0"/>
              <a:t>: Each step must be clearly defined, having one and only one interpretation. At each point in computation, one should be able to tell exactly what happens next.</a:t>
            </a:r>
          </a:p>
          <a:p>
            <a:pPr lvl="0"/>
            <a:r>
              <a:rPr lang="en-US" b="1" dirty="0"/>
              <a:t>Sequence</a:t>
            </a:r>
            <a:r>
              <a:rPr lang="en-US" dirty="0"/>
              <a:t>: Each step must have a unique defined preceding and succeeding step. The first step (start step) and last step (halt step) must be clearly noted.</a:t>
            </a:r>
          </a:p>
          <a:p>
            <a:pPr lvl="0"/>
            <a:r>
              <a:rPr lang="en-US" b="1" dirty="0"/>
              <a:t>Feasibility</a:t>
            </a:r>
            <a:r>
              <a:rPr lang="en-US" dirty="0"/>
              <a:t>: It must be possible to perform each instruction.</a:t>
            </a:r>
          </a:p>
          <a:p>
            <a:pPr lvl="0"/>
            <a:r>
              <a:rPr lang="en-US" b="1" dirty="0"/>
              <a:t>Correctness</a:t>
            </a:r>
            <a:r>
              <a:rPr lang="en-US" dirty="0"/>
              <a:t>: It must compute correct answer for all possible legal inputs.</a:t>
            </a:r>
          </a:p>
          <a:p>
            <a:pPr lvl="0"/>
            <a:r>
              <a:rPr lang="en-US" b="1" dirty="0"/>
              <a:t>Language Independence</a:t>
            </a:r>
            <a:r>
              <a:rPr lang="en-US" dirty="0"/>
              <a:t>: It must not depend on any one programming language.</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TotalTime>
  <Words>2037</Words>
  <Application>Microsoft Office PowerPoint</Application>
  <PresentationFormat>On-screen Show (4:3)</PresentationFormat>
  <Paragraphs>300</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Data Structures and Algorithms Analysis </vt:lpstr>
      <vt:lpstr>In This Lesson</vt:lpstr>
      <vt:lpstr>What is Data Structure?</vt:lpstr>
      <vt:lpstr>Abstraction</vt:lpstr>
      <vt:lpstr>Abstract Data Types</vt:lpstr>
      <vt:lpstr>ADT cont..</vt:lpstr>
      <vt:lpstr>Abstraction</vt:lpstr>
      <vt:lpstr>Algorithms</vt:lpstr>
      <vt:lpstr>Properties of an algorithm</vt:lpstr>
      <vt:lpstr>Properties of an algorithm..</vt:lpstr>
      <vt:lpstr>Algorithm Analysis Concepts</vt:lpstr>
      <vt:lpstr>Algorithm Analysis Concepts..</vt:lpstr>
      <vt:lpstr>Complexity Analysis</vt:lpstr>
      <vt:lpstr>Complexity analysis..</vt:lpstr>
      <vt:lpstr>Analysis Rules</vt:lpstr>
      <vt:lpstr>Analysis Rules</vt:lpstr>
      <vt:lpstr>Example 1</vt:lpstr>
      <vt:lpstr>Example 2</vt:lpstr>
      <vt:lpstr>Example 3</vt:lpstr>
      <vt:lpstr>Example 4</vt:lpstr>
      <vt:lpstr>Formal Approach to Analysis</vt:lpstr>
      <vt:lpstr>Formal Approach to Analysis</vt:lpstr>
      <vt:lpstr>Formal Approach to Analysis</vt:lpstr>
      <vt:lpstr>Formal Approach to Analysis</vt:lpstr>
      <vt:lpstr>Example</vt:lpstr>
      <vt:lpstr>Measures of Times</vt:lpstr>
      <vt:lpstr>Asymptotic Analysis</vt:lpstr>
      <vt:lpstr>The Big-Oh Notation</vt:lpstr>
      <vt:lpstr>The Big-Oh Notation</vt:lpstr>
      <vt:lpstr>Example 1</vt:lpstr>
      <vt:lpstr>Example</vt:lpstr>
      <vt:lpstr>Typical Orders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Structures and Algorithms Analysis</dc:title>
  <dc:creator>HP</dc:creator>
  <cp:lastModifiedBy>tariku</cp:lastModifiedBy>
  <cp:revision>21</cp:revision>
  <dcterms:created xsi:type="dcterms:W3CDTF">2014-10-26T17:59:28Z</dcterms:created>
  <dcterms:modified xsi:type="dcterms:W3CDTF">2021-02-15T12:49:42Z</dcterms:modified>
</cp:coreProperties>
</file>